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sldIdLst>
    <p:sldId id="291" r:id="rId2"/>
    <p:sldId id="281" r:id="rId3"/>
    <p:sldId id="290" r:id="rId4"/>
    <p:sldId id="292" r:id="rId5"/>
    <p:sldId id="280" r:id="rId6"/>
    <p:sldId id="279" r:id="rId7"/>
    <p:sldId id="283" r:id="rId8"/>
    <p:sldId id="258" r:id="rId9"/>
    <p:sldId id="270" r:id="rId10"/>
    <p:sldId id="273" r:id="rId11"/>
    <p:sldId id="274" r:id="rId12"/>
    <p:sldId id="284" r:id="rId13"/>
    <p:sldId id="285" r:id="rId14"/>
    <p:sldId id="268" r:id="rId15"/>
    <p:sldId id="288" r:id="rId16"/>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39B0D4"/>
    <a:srgbClr val="727272"/>
    <a:srgbClr val="010000"/>
    <a:srgbClr val="FFA751"/>
    <a:srgbClr val="32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806" y="67"/>
      </p:cViewPr>
      <p:guideLst>
        <p:guide orient="horz" pos="2160"/>
        <p:guide pos="3840"/>
      </p:guideLst>
    </p:cSldViewPr>
  </p:slid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4D5ADD5-2BBC-4A94-8F86-D9013941F742}" type="datetimeFigureOut">
              <a:rPr lang="en-US"/>
              <a:pPr/>
              <a:t>9/1/2025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C790738-CFC9-4A5E-8424-6B42AA5706F7}" type="slidenum">
              <a:rPr lang="en-US"/>
              <a:pPr/>
              <a:t>‹#›</a:t>
            </a:fld>
            <a:endParaRPr lang="en-US"/>
          </a:p>
        </p:txBody>
      </p:sp>
    </p:spTree>
    <p:extLst>
      <p:ext uri="{BB962C8B-B14F-4D97-AF65-F5344CB8AC3E}">
        <p14:creationId xmlns:p14="http://schemas.microsoft.com/office/powerpoint/2010/main" val="23574945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16387" name="Slide Number Placeholder 3"/>
          <p:cNvSpPr>
            <a:spLocks noGrp="1"/>
          </p:cNvSpPr>
          <p:nvPr>
            <p:ph type="sldNum" sz="quarter" idx="5"/>
          </p:nvPr>
        </p:nvSpPr>
        <p:spPr bwMode="auto">
          <a:noFill/>
          <a:ln>
            <a:miter lim="800000"/>
            <a:headEnd/>
            <a:tailEnd/>
          </a:ln>
        </p:spPr>
        <p:txBody>
          <a:bodyPr/>
          <a:lstStyle/>
          <a:p>
            <a:fld id="{65F62A7E-A2F8-438F-9CF8-47DE63F471B4}" type="slidenum">
              <a:rPr lang="en-US"/>
              <a:pPr/>
              <a:t>2</a:t>
            </a:fld>
            <a:endParaRPr lang="en-US"/>
          </a:p>
        </p:txBody>
      </p:sp>
    </p:spTree>
    <p:extLst>
      <p:ext uri="{BB962C8B-B14F-4D97-AF65-F5344CB8AC3E}">
        <p14:creationId xmlns:p14="http://schemas.microsoft.com/office/powerpoint/2010/main" val="2904073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38915" name="Slide Number Placeholder 3"/>
          <p:cNvSpPr>
            <a:spLocks noGrp="1"/>
          </p:cNvSpPr>
          <p:nvPr>
            <p:ph type="sldNum" sz="quarter" idx="5"/>
          </p:nvPr>
        </p:nvSpPr>
        <p:spPr bwMode="auto">
          <a:noFill/>
          <a:ln>
            <a:miter lim="800000"/>
            <a:headEnd/>
            <a:tailEnd/>
          </a:ln>
        </p:spPr>
        <p:txBody>
          <a:bodyPr/>
          <a:lstStyle/>
          <a:p>
            <a:fld id="{577A869B-293E-4C00-AFD7-8369C520B1E0}" type="slidenum">
              <a:rPr lang="en-US"/>
              <a:pPr/>
              <a:t>12</a:t>
            </a:fld>
            <a:endParaRPr lang="en-US"/>
          </a:p>
        </p:txBody>
      </p:sp>
    </p:spTree>
    <p:extLst>
      <p:ext uri="{BB962C8B-B14F-4D97-AF65-F5344CB8AC3E}">
        <p14:creationId xmlns:p14="http://schemas.microsoft.com/office/powerpoint/2010/main" val="889271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40963" name="Slide Number Placeholder 3"/>
          <p:cNvSpPr>
            <a:spLocks noGrp="1"/>
          </p:cNvSpPr>
          <p:nvPr>
            <p:ph type="sldNum" sz="quarter" idx="5"/>
          </p:nvPr>
        </p:nvSpPr>
        <p:spPr bwMode="auto">
          <a:noFill/>
          <a:ln>
            <a:miter lim="800000"/>
            <a:headEnd/>
            <a:tailEnd/>
          </a:ln>
        </p:spPr>
        <p:txBody>
          <a:bodyPr/>
          <a:lstStyle/>
          <a:p>
            <a:fld id="{AC4C9BAB-DD9A-47D6-BB7E-67C9FBD0252B}" type="slidenum">
              <a:rPr lang="en-US"/>
              <a:pPr/>
              <a:t>13</a:t>
            </a:fld>
            <a:endParaRPr lang="en-US"/>
          </a:p>
        </p:txBody>
      </p:sp>
    </p:spTree>
    <p:extLst>
      <p:ext uri="{BB962C8B-B14F-4D97-AF65-F5344CB8AC3E}">
        <p14:creationId xmlns:p14="http://schemas.microsoft.com/office/powerpoint/2010/main" val="654582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43011" name="Slide Number Placeholder 3"/>
          <p:cNvSpPr>
            <a:spLocks noGrp="1"/>
          </p:cNvSpPr>
          <p:nvPr>
            <p:ph type="sldNum" sz="quarter" idx="5"/>
          </p:nvPr>
        </p:nvSpPr>
        <p:spPr bwMode="auto">
          <a:noFill/>
          <a:ln>
            <a:miter lim="800000"/>
            <a:headEnd/>
            <a:tailEnd/>
          </a:ln>
        </p:spPr>
        <p:txBody>
          <a:bodyPr/>
          <a:lstStyle/>
          <a:p>
            <a:fld id="{64ACD777-5D31-4661-B3BC-ADDAAA900F68}" type="slidenum">
              <a:rPr lang="en-US"/>
              <a:pPr/>
              <a:t>14</a:t>
            </a:fld>
            <a:endParaRPr lang="en-US"/>
          </a:p>
        </p:txBody>
      </p:sp>
    </p:spTree>
    <p:extLst>
      <p:ext uri="{BB962C8B-B14F-4D97-AF65-F5344CB8AC3E}">
        <p14:creationId xmlns:p14="http://schemas.microsoft.com/office/powerpoint/2010/main" val="708434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47107" name="Slide Number Placeholder 3"/>
          <p:cNvSpPr>
            <a:spLocks noGrp="1"/>
          </p:cNvSpPr>
          <p:nvPr>
            <p:ph type="sldNum" sz="quarter" idx="5"/>
          </p:nvPr>
        </p:nvSpPr>
        <p:spPr bwMode="auto">
          <a:noFill/>
          <a:ln>
            <a:miter lim="800000"/>
            <a:headEnd/>
            <a:tailEnd/>
          </a:ln>
        </p:spPr>
        <p:txBody>
          <a:bodyPr/>
          <a:lstStyle/>
          <a:p>
            <a:fld id="{B7B76395-4FC9-42CC-B11E-7B1F2BA1BCB5}" type="slidenum">
              <a:rPr lang="en-US"/>
              <a:pPr/>
              <a:t>15</a:t>
            </a:fld>
            <a:endParaRPr lang="en-US"/>
          </a:p>
        </p:txBody>
      </p:sp>
    </p:spTree>
    <p:extLst>
      <p:ext uri="{BB962C8B-B14F-4D97-AF65-F5344CB8AC3E}">
        <p14:creationId xmlns:p14="http://schemas.microsoft.com/office/powerpoint/2010/main" val="59548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18435" name="Slide Number Placeholder 3"/>
          <p:cNvSpPr>
            <a:spLocks noGrp="1"/>
          </p:cNvSpPr>
          <p:nvPr>
            <p:ph type="sldNum" sz="quarter" idx="5"/>
          </p:nvPr>
        </p:nvSpPr>
        <p:spPr bwMode="auto">
          <a:noFill/>
          <a:ln>
            <a:miter lim="800000"/>
            <a:headEnd/>
            <a:tailEnd/>
          </a:ln>
        </p:spPr>
        <p:txBody>
          <a:bodyPr/>
          <a:lstStyle/>
          <a:p>
            <a:fld id="{0CA7B74D-3791-4AC6-8451-F10DBCCCDD9A}" type="slidenum">
              <a:rPr lang="en-US"/>
              <a:pPr/>
              <a:t>3</a:t>
            </a:fld>
            <a:endParaRPr lang="en-US"/>
          </a:p>
        </p:txBody>
      </p:sp>
    </p:spTree>
    <p:extLst>
      <p:ext uri="{BB962C8B-B14F-4D97-AF65-F5344CB8AC3E}">
        <p14:creationId xmlns:p14="http://schemas.microsoft.com/office/powerpoint/2010/main" val="2335206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22531" name="Slide Number Placeholder 3"/>
          <p:cNvSpPr>
            <a:spLocks noGrp="1"/>
          </p:cNvSpPr>
          <p:nvPr>
            <p:ph type="sldNum" sz="quarter" idx="5"/>
          </p:nvPr>
        </p:nvSpPr>
        <p:spPr bwMode="auto">
          <a:noFill/>
          <a:ln>
            <a:miter lim="800000"/>
            <a:headEnd/>
            <a:tailEnd/>
          </a:ln>
        </p:spPr>
        <p:txBody>
          <a:bodyPr/>
          <a:lstStyle/>
          <a:p>
            <a:fld id="{EEBB2448-2A55-4B1F-B36E-B3E83C0F8FA9}" type="slidenum">
              <a:rPr lang="en-US"/>
              <a:pPr/>
              <a:t>5</a:t>
            </a:fld>
            <a:endParaRPr lang="en-US"/>
          </a:p>
        </p:txBody>
      </p:sp>
    </p:spTree>
    <p:extLst>
      <p:ext uri="{BB962C8B-B14F-4D97-AF65-F5344CB8AC3E}">
        <p14:creationId xmlns:p14="http://schemas.microsoft.com/office/powerpoint/2010/main" val="3167040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24579" name="Slide Number Placeholder 3"/>
          <p:cNvSpPr>
            <a:spLocks noGrp="1"/>
          </p:cNvSpPr>
          <p:nvPr>
            <p:ph type="sldNum" sz="quarter" idx="5"/>
          </p:nvPr>
        </p:nvSpPr>
        <p:spPr bwMode="auto">
          <a:noFill/>
          <a:ln>
            <a:miter lim="800000"/>
            <a:headEnd/>
            <a:tailEnd/>
          </a:ln>
        </p:spPr>
        <p:txBody>
          <a:bodyPr/>
          <a:lstStyle/>
          <a:p>
            <a:fld id="{0899743E-2999-4CBF-BCFF-B6777B18474E}" type="slidenum">
              <a:rPr lang="en-US"/>
              <a:pPr/>
              <a:t>6</a:t>
            </a:fld>
            <a:endParaRPr lang="en-US"/>
          </a:p>
        </p:txBody>
      </p:sp>
    </p:spTree>
    <p:extLst>
      <p:ext uri="{BB962C8B-B14F-4D97-AF65-F5344CB8AC3E}">
        <p14:creationId xmlns:p14="http://schemas.microsoft.com/office/powerpoint/2010/main" val="123047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26627" name="Slide Number Placeholder 3"/>
          <p:cNvSpPr>
            <a:spLocks noGrp="1"/>
          </p:cNvSpPr>
          <p:nvPr>
            <p:ph type="sldNum" sz="quarter" idx="5"/>
          </p:nvPr>
        </p:nvSpPr>
        <p:spPr bwMode="auto">
          <a:noFill/>
          <a:ln>
            <a:miter lim="800000"/>
            <a:headEnd/>
            <a:tailEnd/>
          </a:ln>
        </p:spPr>
        <p:txBody>
          <a:bodyPr/>
          <a:lstStyle/>
          <a:p>
            <a:fld id="{92695AAC-C540-4882-9617-33E074C48CF9}" type="slidenum">
              <a:rPr lang="en-US"/>
              <a:pPr/>
              <a:t>7</a:t>
            </a:fld>
            <a:endParaRPr lang="en-US"/>
          </a:p>
        </p:txBody>
      </p:sp>
    </p:spTree>
    <p:extLst>
      <p:ext uri="{BB962C8B-B14F-4D97-AF65-F5344CB8AC3E}">
        <p14:creationId xmlns:p14="http://schemas.microsoft.com/office/powerpoint/2010/main" val="1883175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30723" name="Slide Number Placeholder 3"/>
          <p:cNvSpPr>
            <a:spLocks noGrp="1"/>
          </p:cNvSpPr>
          <p:nvPr>
            <p:ph type="sldNum" sz="quarter" idx="5"/>
          </p:nvPr>
        </p:nvSpPr>
        <p:spPr bwMode="auto">
          <a:noFill/>
          <a:ln>
            <a:miter lim="800000"/>
            <a:headEnd/>
            <a:tailEnd/>
          </a:ln>
        </p:spPr>
        <p:txBody>
          <a:bodyPr/>
          <a:lstStyle/>
          <a:p>
            <a:fld id="{983EDCE1-8F2B-486A-BE81-BEE90D0D6086}" type="slidenum">
              <a:rPr lang="en-US"/>
              <a:pPr/>
              <a:t>8</a:t>
            </a:fld>
            <a:endParaRPr lang="en-US"/>
          </a:p>
        </p:txBody>
      </p:sp>
    </p:spTree>
    <p:extLst>
      <p:ext uri="{BB962C8B-B14F-4D97-AF65-F5344CB8AC3E}">
        <p14:creationId xmlns:p14="http://schemas.microsoft.com/office/powerpoint/2010/main" val="634302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32771" name="Slide Number Placeholder 3"/>
          <p:cNvSpPr>
            <a:spLocks noGrp="1"/>
          </p:cNvSpPr>
          <p:nvPr>
            <p:ph type="sldNum" sz="quarter" idx="5"/>
          </p:nvPr>
        </p:nvSpPr>
        <p:spPr bwMode="auto">
          <a:noFill/>
          <a:ln>
            <a:miter lim="800000"/>
            <a:headEnd/>
            <a:tailEnd/>
          </a:ln>
        </p:spPr>
        <p:txBody>
          <a:bodyPr/>
          <a:lstStyle/>
          <a:p>
            <a:fld id="{7C809F77-C6B0-46B2-8C67-D0ACA703638F}" type="slidenum">
              <a:rPr lang="en-US"/>
              <a:pPr/>
              <a:t>9</a:t>
            </a:fld>
            <a:endParaRPr lang="en-US"/>
          </a:p>
        </p:txBody>
      </p:sp>
    </p:spTree>
    <p:extLst>
      <p:ext uri="{BB962C8B-B14F-4D97-AF65-F5344CB8AC3E}">
        <p14:creationId xmlns:p14="http://schemas.microsoft.com/office/powerpoint/2010/main" val="1926821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34819" name="Slide Number Placeholder 3"/>
          <p:cNvSpPr>
            <a:spLocks noGrp="1"/>
          </p:cNvSpPr>
          <p:nvPr>
            <p:ph type="sldNum" sz="quarter" idx="5"/>
          </p:nvPr>
        </p:nvSpPr>
        <p:spPr bwMode="auto">
          <a:noFill/>
          <a:ln>
            <a:miter lim="800000"/>
            <a:headEnd/>
            <a:tailEnd/>
          </a:ln>
        </p:spPr>
        <p:txBody>
          <a:bodyPr/>
          <a:lstStyle/>
          <a:p>
            <a:fld id="{60C57069-F644-41A1-ACF9-7C1E61219B77}" type="slidenum">
              <a:rPr lang="en-US"/>
              <a:pPr/>
              <a:t>10</a:t>
            </a:fld>
            <a:endParaRPr lang="en-US"/>
          </a:p>
        </p:txBody>
      </p:sp>
    </p:spTree>
    <p:extLst>
      <p:ext uri="{BB962C8B-B14F-4D97-AF65-F5344CB8AC3E}">
        <p14:creationId xmlns:p14="http://schemas.microsoft.com/office/powerpoint/2010/main" val="1104998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 charset="-128"/>
            </a:endParaRPr>
          </a:p>
        </p:txBody>
      </p:sp>
      <p:sp>
        <p:nvSpPr>
          <p:cNvPr id="36867" name="Slide Number Placeholder 3"/>
          <p:cNvSpPr>
            <a:spLocks noGrp="1"/>
          </p:cNvSpPr>
          <p:nvPr>
            <p:ph type="sldNum" sz="quarter" idx="5"/>
          </p:nvPr>
        </p:nvSpPr>
        <p:spPr bwMode="auto">
          <a:noFill/>
          <a:ln>
            <a:miter lim="800000"/>
            <a:headEnd/>
            <a:tailEnd/>
          </a:ln>
        </p:spPr>
        <p:txBody>
          <a:bodyPr/>
          <a:lstStyle/>
          <a:p>
            <a:fld id="{E58B39DD-DECA-42E0-BE2B-4FF47CBE335A}" type="slidenum">
              <a:rPr lang="en-US"/>
              <a:pPr/>
              <a:t>11</a:t>
            </a:fld>
            <a:endParaRPr lang="en-US"/>
          </a:p>
        </p:txBody>
      </p:sp>
    </p:spTree>
    <p:extLst>
      <p:ext uri="{BB962C8B-B14F-4D97-AF65-F5344CB8AC3E}">
        <p14:creationId xmlns:p14="http://schemas.microsoft.com/office/powerpoint/2010/main" val="1674151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76C7440-BCE2-4580-AB3B-63B790AD4946}" type="datetime1">
              <a:rPr lang="en-US" smtClean="0"/>
              <a:t>9/1/2025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6" name="Slide Number Placeholder 5"/>
          <p:cNvSpPr>
            <a:spLocks noGrp="1"/>
          </p:cNvSpPr>
          <p:nvPr>
            <p:ph type="sldNum" sz="quarter" idx="12"/>
          </p:nvPr>
        </p:nvSpPr>
        <p:spPr/>
        <p:txBody>
          <a:bodyPr/>
          <a:lstStyle>
            <a:lvl1pPr>
              <a:defRPr/>
            </a:lvl1pPr>
          </a:lstStyle>
          <a:p>
            <a:fld id="{5B7E1BAA-A38D-40DE-B22C-DF9BD7D8205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F7094A6-772C-40DE-9F12-D5989488C7A7}" type="datetime1">
              <a:rPr lang="en-US" smtClean="0"/>
              <a:t>9/1/2025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6" name="Slide Number Placeholder 5"/>
          <p:cNvSpPr>
            <a:spLocks noGrp="1"/>
          </p:cNvSpPr>
          <p:nvPr>
            <p:ph type="sldNum" sz="quarter" idx="12"/>
          </p:nvPr>
        </p:nvSpPr>
        <p:spPr/>
        <p:txBody>
          <a:bodyPr/>
          <a:lstStyle>
            <a:lvl1pPr>
              <a:defRPr/>
            </a:lvl1pPr>
          </a:lstStyle>
          <a:p>
            <a:fld id="{94FDD027-5576-4F27-AAB6-1D994836EE7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26770F7-22AB-414E-9A2C-1F7371CD1057}" type="datetime1">
              <a:rPr lang="en-US" smtClean="0"/>
              <a:t>9/1/2025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6" name="Slide Number Placeholder 5"/>
          <p:cNvSpPr>
            <a:spLocks noGrp="1"/>
          </p:cNvSpPr>
          <p:nvPr>
            <p:ph type="sldNum" sz="quarter" idx="12"/>
          </p:nvPr>
        </p:nvSpPr>
        <p:spPr/>
        <p:txBody>
          <a:bodyPr/>
          <a:lstStyle>
            <a:lvl1pPr>
              <a:defRPr/>
            </a:lvl1pPr>
          </a:lstStyle>
          <a:p>
            <a:fld id="{2957CE61-8714-431B-A40A-01B1C5541AB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7C8D1FD-2ED4-4724-8AD1-670E7B3479ED}" type="datetime1">
              <a:rPr lang="en-US" smtClean="0"/>
              <a:t>9/1/2025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6" name="Slide Number Placeholder 5"/>
          <p:cNvSpPr>
            <a:spLocks noGrp="1"/>
          </p:cNvSpPr>
          <p:nvPr>
            <p:ph type="sldNum" sz="quarter" idx="12"/>
          </p:nvPr>
        </p:nvSpPr>
        <p:spPr/>
        <p:txBody>
          <a:bodyPr/>
          <a:lstStyle>
            <a:lvl1pPr>
              <a:defRPr/>
            </a:lvl1pPr>
          </a:lstStyle>
          <a:p>
            <a:fld id="{677C3CE7-23F7-4828-823C-E0205DF2CF9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3348BF8-54FE-4B69-BA80-0FF8FE19BD74}" type="datetime1">
              <a:rPr lang="en-US" smtClean="0"/>
              <a:t>9/1/2025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6" name="Slide Number Placeholder 5"/>
          <p:cNvSpPr>
            <a:spLocks noGrp="1"/>
          </p:cNvSpPr>
          <p:nvPr>
            <p:ph type="sldNum" sz="quarter" idx="12"/>
          </p:nvPr>
        </p:nvSpPr>
        <p:spPr/>
        <p:txBody>
          <a:bodyPr/>
          <a:lstStyle>
            <a:lvl1pPr>
              <a:defRPr/>
            </a:lvl1pPr>
          </a:lstStyle>
          <a:p>
            <a:fld id="{41DB31D2-2A87-4F4C-A9AD-05C6CC2B321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5F611374-6911-4CD6-8F38-E8092526AC8B}" type="datetime1">
              <a:rPr lang="en-US" smtClean="0"/>
              <a:t>9/1/2025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7" name="Slide Number Placeholder 5"/>
          <p:cNvSpPr>
            <a:spLocks noGrp="1"/>
          </p:cNvSpPr>
          <p:nvPr>
            <p:ph type="sldNum" sz="quarter" idx="12"/>
          </p:nvPr>
        </p:nvSpPr>
        <p:spPr/>
        <p:txBody>
          <a:bodyPr/>
          <a:lstStyle>
            <a:lvl1pPr>
              <a:defRPr/>
            </a:lvl1pPr>
          </a:lstStyle>
          <a:p>
            <a:fld id="{E1FC16D9-1635-4844-816A-0A8A2160FAD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1D834AE7-3EE9-4115-8DEA-B7BBC9BC8C1B}" type="datetime1">
              <a:rPr lang="en-US" smtClean="0"/>
              <a:t>9/1/2025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9" name="Slide Number Placeholder 5"/>
          <p:cNvSpPr>
            <a:spLocks noGrp="1"/>
          </p:cNvSpPr>
          <p:nvPr>
            <p:ph type="sldNum" sz="quarter" idx="12"/>
          </p:nvPr>
        </p:nvSpPr>
        <p:spPr/>
        <p:txBody>
          <a:bodyPr/>
          <a:lstStyle>
            <a:lvl1pPr>
              <a:defRPr/>
            </a:lvl1pPr>
          </a:lstStyle>
          <a:p>
            <a:fld id="{71C4100A-98DE-4944-910A-A93F5CA9F72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AE4F84D-1813-47DB-A10C-8736F8110362}" type="datetime1">
              <a:rPr lang="en-US" smtClean="0"/>
              <a:t>9/1/2025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5" name="Slide Number Placeholder 5"/>
          <p:cNvSpPr>
            <a:spLocks noGrp="1"/>
          </p:cNvSpPr>
          <p:nvPr>
            <p:ph type="sldNum" sz="quarter" idx="12"/>
          </p:nvPr>
        </p:nvSpPr>
        <p:spPr/>
        <p:txBody>
          <a:bodyPr/>
          <a:lstStyle>
            <a:lvl1pPr>
              <a:defRPr/>
            </a:lvl1pPr>
          </a:lstStyle>
          <a:p>
            <a:fld id="{6A63342B-5A73-45DC-864D-086DE78037E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03FFB52-7391-4677-8090-008D57F77597}" type="datetime1">
              <a:rPr lang="en-US" smtClean="0"/>
              <a:t>9/1/2025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4" name="Slide Number Placeholder 5"/>
          <p:cNvSpPr>
            <a:spLocks noGrp="1"/>
          </p:cNvSpPr>
          <p:nvPr>
            <p:ph type="sldNum" sz="quarter" idx="12"/>
          </p:nvPr>
        </p:nvSpPr>
        <p:spPr/>
        <p:txBody>
          <a:bodyPr/>
          <a:lstStyle>
            <a:lvl1pPr>
              <a:defRPr/>
            </a:lvl1pPr>
          </a:lstStyle>
          <a:p>
            <a:fld id="{B635AFB3-1ACD-44AC-8702-86B1729DF03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DCDE561C-88A4-4145-A879-712940504923}" type="datetime1">
              <a:rPr lang="en-US" smtClean="0"/>
              <a:t>9/1/2025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7" name="Slide Number Placeholder 5"/>
          <p:cNvSpPr>
            <a:spLocks noGrp="1"/>
          </p:cNvSpPr>
          <p:nvPr>
            <p:ph type="sldNum" sz="quarter" idx="12"/>
          </p:nvPr>
        </p:nvSpPr>
        <p:spPr/>
        <p:txBody>
          <a:bodyPr/>
          <a:lstStyle>
            <a:lvl1pPr>
              <a:defRPr/>
            </a:lvl1pPr>
          </a:lstStyle>
          <a:p>
            <a:fld id="{05CF15F3-5E77-4C57-9E21-50D6D1D6C02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C1D3E86-0F72-40D6-9D90-95C3C739DF46}" type="datetime1">
              <a:rPr lang="en-US" smtClean="0"/>
              <a:t>9/1/2025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@MoE AICTE- Investor Pitch Deck Template</a:t>
            </a:r>
          </a:p>
        </p:txBody>
      </p:sp>
      <p:sp>
        <p:nvSpPr>
          <p:cNvPr id="7" name="Slide Number Placeholder 5"/>
          <p:cNvSpPr>
            <a:spLocks noGrp="1"/>
          </p:cNvSpPr>
          <p:nvPr>
            <p:ph type="sldNum" sz="quarter" idx="12"/>
          </p:nvPr>
        </p:nvSpPr>
        <p:spPr/>
        <p:txBody>
          <a:bodyPr/>
          <a:lstStyle>
            <a:lvl1pPr>
              <a:defRPr/>
            </a:lvl1pPr>
          </a:lstStyle>
          <a:p>
            <a:fld id="{1242169A-B3C7-4FB6-967F-AF95F4EB33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47625"/>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095375"/>
            <a:ext cx="10972800" cy="5030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TradeGothic" pitchFamily="1" charset="0"/>
              </a:defRPr>
            </a:lvl1pPr>
          </a:lstStyle>
          <a:p>
            <a:fld id="{67C60524-223B-4479-91EA-FE9D029F569B}" type="datetime1">
              <a:rPr lang="en-US" smtClean="0"/>
              <a:t>9/1/2025</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TradeGothic"/>
                <a:ea typeface="+mn-ea"/>
                <a:cs typeface="+mn-cs"/>
              </a:defRPr>
            </a:lvl1pPr>
          </a:lstStyle>
          <a:p>
            <a:pPr>
              <a:defRPr/>
            </a:pPr>
            <a:r>
              <a:rPr lang="en-US"/>
              <a:t>@MoE AICTE- Investor Pitch Deck Template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TradeGothic" pitchFamily="1" charset="0"/>
              </a:defRPr>
            </a:lvl1pPr>
          </a:lstStyle>
          <a:p>
            <a:fld id="{1411BA53-830D-4830-BB65-E58DBE17D0B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0" fontAlgn="base" hangingPunct="0">
        <a:spcBef>
          <a:spcPct val="0"/>
        </a:spcBef>
        <a:spcAft>
          <a:spcPct val="0"/>
        </a:spcAft>
        <a:defRPr sz="4400" kern="1200">
          <a:solidFill>
            <a:schemeClr val="tx1"/>
          </a:solidFill>
          <a:latin typeface="TradeGothic"/>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TradeGothic"/>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TradeGothic"/>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TradeGothic"/>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TradeGothic"/>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TradeGothic"/>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4">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72301" y="3424103"/>
            <a:ext cx="4054916" cy="1009524"/>
          </a:xfrm>
        </p:spPr>
        <p:txBody>
          <a:bodyPr anchor="t">
            <a:normAutofit/>
          </a:bodyPr>
          <a:lstStyle/>
          <a:p>
            <a:r>
              <a:rPr lang="en-US" sz="2000" b="1" dirty="0">
                <a:solidFill>
                  <a:schemeClr val="tx1">
                    <a:lumMod val="65000"/>
                    <a:lumOff val="35000"/>
                  </a:schemeClr>
                </a:solidFill>
              </a:rPr>
              <a:t>Investor Deck Template</a:t>
            </a:r>
          </a:p>
          <a:p>
            <a:r>
              <a:rPr lang="en-US" sz="1600" dirty="0"/>
              <a:t>(</a:t>
            </a:r>
            <a:r>
              <a:rPr lang="en-US" sz="1600" i="1" dirty="0"/>
              <a:t>an format to pitch for Investors</a:t>
            </a:r>
            <a:r>
              <a:rPr lang="en-US" sz="1600" dirty="0"/>
              <a:t>)</a:t>
            </a:r>
          </a:p>
        </p:txBody>
      </p:sp>
      <p:sp>
        <p:nvSpPr>
          <p:cNvPr id="37" name="Freeform: Shape 26">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0"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Oval 6" descr="Your startup LOGO">
            <a:extLst>
              <a:ext uri="{FF2B5EF4-FFF2-40B4-BE49-F238E27FC236}">
                <a16:creationId xmlns:a16="http://schemas.microsoft.com/office/drawing/2014/main" id="{7B41A6F4-A617-43B6-B022-CC883C232C5C}"/>
              </a:ext>
              <a:ext uri="{C183D7F6-B498-43B3-948B-1728B52AA6E4}">
                <adec:decorative xmlns:adec="http://schemas.microsoft.com/office/drawing/2017/decorative" val="0"/>
              </a:ext>
            </a:extLst>
          </p:cNvPr>
          <p:cNvSpPr/>
          <p:nvPr/>
        </p:nvSpPr>
        <p:spPr>
          <a:xfrm>
            <a:off x="6515906" y="3085076"/>
            <a:ext cx="4338402" cy="1244112"/>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 may add your  startup LOGO anywhere best suitable here</a:t>
            </a:r>
            <a:endParaRPr lang="en-IN" dirty="0"/>
          </a:p>
        </p:txBody>
      </p:sp>
      <p:pic>
        <p:nvPicPr>
          <p:cNvPr id="1026" name="Picture 2" descr="MITS">
            <a:extLst>
              <a:ext uri="{FF2B5EF4-FFF2-40B4-BE49-F238E27FC236}">
                <a16:creationId xmlns:a16="http://schemas.microsoft.com/office/drawing/2014/main" id="{574AD223-A84E-F735-782D-97F4487DB9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9759" y="41914"/>
            <a:ext cx="5248275" cy="1028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ITS Foundation Logo">
            <a:extLst>
              <a:ext uri="{FF2B5EF4-FFF2-40B4-BE49-F238E27FC236}">
                <a16:creationId xmlns:a16="http://schemas.microsoft.com/office/drawing/2014/main" id="{EB361C3D-EF41-0394-5520-697923CC60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702" y="851521"/>
            <a:ext cx="2498275" cy="23956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Revenue Model</a:t>
            </a:r>
          </a:p>
        </p:txBody>
      </p:sp>
      <p:sp>
        <p:nvSpPr>
          <p:cNvPr id="33796" name="TextBox 8"/>
          <p:cNvSpPr txBox="1">
            <a:spLocks noChangeArrowheads="1"/>
          </p:cNvSpPr>
          <p:nvPr/>
        </p:nvSpPr>
        <p:spPr bwMode="auto">
          <a:xfrm>
            <a:off x="2743200" y="1792291"/>
            <a:ext cx="7061200" cy="3170237"/>
          </a:xfrm>
          <a:prstGeom prst="rect">
            <a:avLst/>
          </a:prstGeom>
          <a:noFill/>
          <a:ln w="9525">
            <a:noFill/>
            <a:miter lim="800000"/>
            <a:headEnd/>
            <a:tailEnd/>
          </a:ln>
        </p:spPr>
        <p:txBody>
          <a:bodyPr>
            <a:spAutoFit/>
          </a:bodyPr>
          <a:lstStyle/>
          <a:p>
            <a:r>
              <a:rPr lang="en-US" sz="2000">
                <a:latin typeface="Arial" pitchFamily="34" charset="0"/>
                <a:cs typeface="Arial" pitchFamily="34" charset="0"/>
              </a:rPr>
              <a:t>Who is your primary customer &amp; how do you make money</a:t>
            </a:r>
          </a:p>
          <a:p>
            <a:endParaRPr lang="en-US" sz="2000">
              <a:latin typeface="Arial" pitchFamily="34" charset="0"/>
              <a:cs typeface="Arial" pitchFamily="34" charset="0"/>
            </a:endParaRPr>
          </a:p>
          <a:p>
            <a:r>
              <a:rPr lang="en-US" sz="2000">
                <a:latin typeface="Arial" pitchFamily="34" charset="0"/>
                <a:cs typeface="Arial" pitchFamily="34" charset="0"/>
              </a:rPr>
              <a:t>What is the pricing / model</a:t>
            </a:r>
          </a:p>
          <a:p>
            <a:endParaRPr lang="en-US" sz="2000">
              <a:latin typeface="Arial" pitchFamily="34" charset="0"/>
              <a:cs typeface="Arial" pitchFamily="34" charset="0"/>
            </a:endParaRPr>
          </a:p>
          <a:p>
            <a:r>
              <a:rPr lang="en-US" sz="2000">
                <a:latin typeface="Arial" pitchFamily="34" charset="0"/>
                <a:cs typeface="Arial" pitchFamily="34" charset="0"/>
              </a:rPr>
              <a:t>Revenue and # of customers to date</a:t>
            </a:r>
          </a:p>
          <a:p>
            <a:endParaRPr lang="en-US" sz="2000">
              <a:latin typeface="Arial" pitchFamily="34" charset="0"/>
              <a:cs typeface="Arial" pitchFamily="34" charset="0"/>
            </a:endParaRPr>
          </a:p>
          <a:p>
            <a:r>
              <a:rPr lang="en-US" sz="2000">
                <a:latin typeface="Arial" pitchFamily="34" charset="0"/>
                <a:cs typeface="Arial" pitchFamily="34" charset="0"/>
              </a:rPr>
              <a:t>Show basic math on revenues and conversion rates</a:t>
            </a:r>
          </a:p>
          <a:p>
            <a:endParaRPr lang="en-US" sz="2000">
              <a:latin typeface="Arial" pitchFamily="34" charset="0"/>
              <a:cs typeface="Arial" pitchFamily="34" charset="0"/>
            </a:endParaRPr>
          </a:p>
          <a:p>
            <a:r>
              <a:rPr lang="en-US" sz="2000">
                <a:latin typeface="Arial" pitchFamily="34" charset="0"/>
                <a:cs typeface="Arial" pitchFamily="34" charset="0"/>
              </a:rPr>
              <a:t>Life-time value of an average Customer (How many months, how many dollars?)</a:t>
            </a: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10</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9" name="Oval 8" descr="Your startup LOGO">
            <a:extLst>
              <a:ext uri="{FF2B5EF4-FFF2-40B4-BE49-F238E27FC236}">
                <a16:creationId xmlns:a16="http://schemas.microsoft.com/office/drawing/2014/main" id="{E5D7AAE8-3C63-4604-A61E-1A9EA8176E72}"/>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4" name="Rectangle 13">
            <a:extLst>
              <a:ext uri="{FF2B5EF4-FFF2-40B4-BE49-F238E27FC236}">
                <a16:creationId xmlns:a16="http://schemas.microsoft.com/office/drawing/2014/main" id="{45A3AEB2-FE11-4681-A4F4-F82446846D2A}"/>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5" name="Slide Number Placeholder 6">
            <a:extLst>
              <a:ext uri="{FF2B5EF4-FFF2-40B4-BE49-F238E27FC236}">
                <a16:creationId xmlns:a16="http://schemas.microsoft.com/office/drawing/2014/main" id="{6DD43754-944E-44B5-9CD1-A0E7AF1B50F3}"/>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10</a:t>
            </a:fld>
            <a:endParaRPr lang="en-US" b="1" dirty="0">
              <a:solidFill>
                <a:schemeClr val="bg1"/>
              </a:solidFill>
            </a:endParaRPr>
          </a:p>
        </p:txBody>
      </p:sp>
      <p:sp>
        <p:nvSpPr>
          <p:cNvPr id="16" name="Footer Placeholder 7">
            <a:extLst>
              <a:ext uri="{FF2B5EF4-FFF2-40B4-BE49-F238E27FC236}">
                <a16:creationId xmlns:a16="http://schemas.microsoft.com/office/drawing/2014/main" id="{B87D3A94-D627-4EC4-9C5B-2406BF39E0BD}"/>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5D614F07-B799-CB75-DE15-DC7D1118CE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Marketing &amp; Growth Strategy</a:t>
            </a:r>
          </a:p>
        </p:txBody>
      </p:sp>
      <p:sp>
        <p:nvSpPr>
          <p:cNvPr id="35844" name="TextBox 8"/>
          <p:cNvSpPr txBox="1">
            <a:spLocks noChangeArrowheads="1"/>
          </p:cNvSpPr>
          <p:nvPr/>
        </p:nvSpPr>
        <p:spPr bwMode="auto">
          <a:xfrm>
            <a:off x="2921003" y="1716091"/>
            <a:ext cx="6435725" cy="3786187"/>
          </a:xfrm>
          <a:prstGeom prst="rect">
            <a:avLst/>
          </a:prstGeom>
          <a:noFill/>
          <a:ln w="9525">
            <a:noFill/>
            <a:miter lim="800000"/>
            <a:headEnd/>
            <a:tailEnd/>
          </a:ln>
        </p:spPr>
        <p:txBody>
          <a:bodyPr>
            <a:spAutoFit/>
          </a:bodyPr>
          <a:lstStyle/>
          <a:p>
            <a:r>
              <a:rPr lang="en-US" sz="2000">
                <a:latin typeface="Arial" pitchFamily="34" charset="0"/>
                <a:cs typeface="Arial" pitchFamily="34" charset="0"/>
              </a:rPr>
              <a:t>Where are your customers looking today and finding help?</a:t>
            </a:r>
          </a:p>
          <a:p>
            <a:endParaRPr lang="en-US" sz="2000">
              <a:latin typeface="Arial" pitchFamily="34" charset="0"/>
              <a:cs typeface="Arial" pitchFamily="34" charset="0"/>
            </a:endParaRPr>
          </a:p>
          <a:p>
            <a:r>
              <a:rPr lang="en-US" sz="2000">
                <a:latin typeface="Arial" pitchFamily="34" charset="0"/>
                <a:cs typeface="Arial" pitchFamily="34" charset="0"/>
              </a:rPr>
              <a:t>Where will you get in front of them?</a:t>
            </a:r>
          </a:p>
          <a:p>
            <a:endParaRPr lang="en-US" sz="2000">
              <a:latin typeface="Arial" pitchFamily="34" charset="0"/>
              <a:cs typeface="Arial" pitchFamily="34" charset="0"/>
            </a:endParaRPr>
          </a:p>
          <a:p>
            <a:r>
              <a:rPr lang="en-US" sz="2000">
                <a:latin typeface="Arial" pitchFamily="34" charset="0"/>
                <a:cs typeface="Arial" pitchFamily="34" charset="0"/>
              </a:rPr>
              <a:t>How will you achieve your target growth rates? </a:t>
            </a:r>
          </a:p>
          <a:p>
            <a:endParaRPr lang="en-US" sz="2000">
              <a:latin typeface="Arial" pitchFamily="34" charset="0"/>
              <a:cs typeface="Arial" pitchFamily="34" charset="0"/>
            </a:endParaRPr>
          </a:p>
          <a:p>
            <a:r>
              <a:rPr lang="en-US" sz="2000">
                <a:latin typeface="Arial" pitchFamily="34" charset="0"/>
                <a:cs typeface="Arial" pitchFamily="34" charset="0"/>
              </a:rPr>
              <a:t>What are the most important and unique channels and methods you will use to find and win customers?</a:t>
            </a:r>
          </a:p>
          <a:p>
            <a:endParaRPr lang="en-US" sz="2000">
              <a:latin typeface="Arial" pitchFamily="34" charset="0"/>
              <a:cs typeface="Arial" pitchFamily="34" charset="0"/>
            </a:endParaRPr>
          </a:p>
          <a:p>
            <a:r>
              <a:rPr lang="en-US" sz="2000">
                <a:latin typeface="Arial" pitchFamily="34" charset="0"/>
                <a:cs typeface="Arial" pitchFamily="34" charset="0"/>
              </a:rPr>
              <a:t>How are you doing it differently than others in the space?</a:t>
            </a: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11</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13" name="Rectangle 12">
            <a:extLst>
              <a:ext uri="{FF2B5EF4-FFF2-40B4-BE49-F238E27FC236}">
                <a16:creationId xmlns:a16="http://schemas.microsoft.com/office/drawing/2014/main" id="{D4C59A68-2268-423D-A63B-83BD35CC2FDA}"/>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4" name="Slide Number Placeholder 6">
            <a:extLst>
              <a:ext uri="{FF2B5EF4-FFF2-40B4-BE49-F238E27FC236}">
                <a16:creationId xmlns:a16="http://schemas.microsoft.com/office/drawing/2014/main" id="{459AA08D-BD45-494D-895D-F4300BF69081}"/>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11</a:t>
            </a:fld>
            <a:endParaRPr lang="en-US" b="1" dirty="0">
              <a:solidFill>
                <a:schemeClr val="bg1"/>
              </a:solidFill>
            </a:endParaRPr>
          </a:p>
        </p:txBody>
      </p:sp>
      <p:sp>
        <p:nvSpPr>
          <p:cNvPr id="15" name="Footer Placeholder 7">
            <a:extLst>
              <a:ext uri="{FF2B5EF4-FFF2-40B4-BE49-F238E27FC236}">
                <a16:creationId xmlns:a16="http://schemas.microsoft.com/office/drawing/2014/main" id="{45B3D08A-AF1D-4ADC-8E5F-D308A8DE0E12}"/>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2E11202E-55F2-0480-7D53-DB65D85B14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Team</a:t>
            </a:r>
          </a:p>
        </p:txBody>
      </p:sp>
      <p:sp>
        <p:nvSpPr>
          <p:cNvPr id="37892" name="TextBox 8"/>
          <p:cNvSpPr txBox="1">
            <a:spLocks noChangeArrowheads="1"/>
          </p:cNvSpPr>
          <p:nvPr/>
        </p:nvSpPr>
        <p:spPr bwMode="auto">
          <a:xfrm>
            <a:off x="3006728" y="1919288"/>
            <a:ext cx="6264275" cy="2246312"/>
          </a:xfrm>
          <a:prstGeom prst="rect">
            <a:avLst/>
          </a:prstGeom>
          <a:noFill/>
          <a:ln w="9525">
            <a:noFill/>
            <a:miter lim="800000"/>
            <a:headEnd/>
            <a:tailEnd/>
          </a:ln>
        </p:spPr>
        <p:txBody>
          <a:bodyPr>
            <a:spAutoFit/>
          </a:bodyPr>
          <a:lstStyle/>
          <a:p>
            <a:r>
              <a:rPr lang="en-US" sz="2000">
                <a:latin typeface="Arial" pitchFamily="34" charset="0"/>
                <a:cs typeface="Arial" pitchFamily="34" charset="0"/>
              </a:rPr>
              <a:t>Highlight key team members and their prior positions, successes, domain expertise</a:t>
            </a:r>
          </a:p>
          <a:p>
            <a:endParaRPr lang="en-US" sz="2000">
              <a:latin typeface="Arial" pitchFamily="34" charset="0"/>
              <a:cs typeface="Arial" pitchFamily="34" charset="0"/>
            </a:endParaRPr>
          </a:p>
          <a:p>
            <a:r>
              <a:rPr lang="en-US" sz="2000">
                <a:latin typeface="Arial" pitchFamily="34" charset="0"/>
                <a:cs typeface="Arial" pitchFamily="34" charset="0"/>
              </a:rPr>
              <a:t>Demonstrate relevant experience</a:t>
            </a:r>
          </a:p>
          <a:p>
            <a:endParaRPr lang="en-US" sz="2000">
              <a:latin typeface="Arial" pitchFamily="34" charset="0"/>
              <a:cs typeface="Arial" pitchFamily="34" charset="0"/>
            </a:endParaRPr>
          </a:p>
          <a:p>
            <a:r>
              <a:rPr lang="en-US" sz="2000">
                <a:latin typeface="Arial" pitchFamily="34" charset="0"/>
                <a:cs typeface="Arial" pitchFamily="34" charset="0"/>
              </a:rPr>
              <a:t>Which roles are the keys to success in your company/space?</a:t>
            </a:r>
          </a:p>
        </p:txBody>
      </p:sp>
      <p:sp>
        <p:nvSpPr>
          <p:cNvPr id="12" name="Slide Number Placeholder 5"/>
          <p:cNvSpPr txBox="1">
            <a:spLocks/>
          </p:cNvSpPr>
          <p:nvPr/>
        </p:nvSpPr>
        <p:spPr>
          <a:xfrm>
            <a:off x="8229600" y="6508753"/>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r>
              <a:rPr lang="en-US" b="1" dirty="0">
                <a:solidFill>
                  <a:schemeClr val="bg1"/>
                </a:solidFill>
              </a:rPr>
              <a:t>12</a:t>
            </a:r>
          </a:p>
        </p:txBody>
      </p:sp>
      <p:sp>
        <p:nvSpPr>
          <p:cNvPr id="11" name="Oval 10" descr="Your startup LOGO">
            <a:extLst>
              <a:ext uri="{FF2B5EF4-FFF2-40B4-BE49-F238E27FC236}">
                <a16:creationId xmlns:a16="http://schemas.microsoft.com/office/drawing/2014/main" id="{13A460AE-A457-4527-BA23-24CABD4DC333}"/>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3" name="Rectangle 12">
            <a:extLst>
              <a:ext uri="{FF2B5EF4-FFF2-40B4-BE49-F238E27FC236}">
                <a16:creationId xmlns:a16="http://schemas.microsoft.com/office/drawing/2014/main" id="{C95991A2-7D12-41E4-86B5-F8F4A49F3793}"/>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8" name="Slide Number Placeholder 6">
            <a:extLst>
              <a:ext uri="{FF2B5EF4-FFF2-40B4-BE49-F238E27FC236}">
                <a16:creationId xmlns:a16="http://schemas.microsoft.com/office/drawing/2014/main" id="{4B17DB74-6392-4A97-B90C-AB00426EE54E}"/>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12</a:t>
            </a:fld>
            <a:endParaRPr lang="en-US" b="1" dirty="0">
              <a:solidFill>
                <a:schemeClr val="bg1"/>
              </a:solidFill>
            </a:endParaRPr>
          </a:p>
        </p:txBody>
      </p:sp>
      <p:sp>
        <p:nvSpPr>
          <p:cNvPr id="19" name="Footer Placeholder 7">
            <a:extLst>
              <a:ext uri="{FF2B5EF4-FFF2-40B4-BE49-F238E27FC236}">
                <a16:creationId xmlns:a16="http://schemas.microsoft.com/office/drawing/2014/main" id="{A888B170-FDC3-4713-B170-E389450B1630}"/>
              </a:ext>
            </a:extLst>
          </p:cNvPr>
          <p:cNvSpPr>
            <a:spLocks noGrp="1"/>
          </p:cNvSpPr>
          <p:nvPr>
            <p:ph type="ftr" sz="quarter" idx="11"/>
          </p:nvPr>
        </p:nvSpPr>
        <p:spPr>
          <a:xfrm>
            <a:off x="4600365" y="6519638"/>
            <a:ext cx="3204000" cy="365125"/>
          </a:xfrm>
        </p:spPr>
        <p:txBody>
          <a:bodyPr/>
          <a:lstStyle/>
          <a:p>
            <a:pPr>
              <a:defRPr/>
            </a:pPr>
            <a:r>
              <a:rPr lang="en-US" dirty="0">
                <a:solidFill>
                  <a:schemeClr val="bg1"/>
                </a:solidFill>
              </a:rPr>
              <a:t>@MoE AICTE- Investor Pitch Deck Template</a:t>
            </a:r>
          </a:p>
        </p:txBody>
      </p:sp>
      <p:pic>
        <p:nvPicPr>
          <p:cNvPr id="2" name="Picture 4" descr="MITS Foundation Logo">
            <a:extLst>
              <a:ext uri="{FF2B5EF4-FFF2-40B4-BE49-F238E27FC236}">
                <a16:creationId xmlns:a16="http://schemas.microsoft.com/office/drawing/2014/main" id="{DCFB588C-62D5-9CF6-7E15-DBB8E96AE0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Financials</a:t>
            </a:r>
          </a:p>
        </p:txBody>
      </p:sp>
      <p:sp>
        <p:nvSpPr>
          <p:cNvPr id="5" name="TextBox 8"/>
          <p:cNvSpPr txBox="1">
            <a:spLocks noChangeArrowheads="1"/>
          </p:cNvSpPr>
          <p:nvPr/>
        </p:nvSpPr>
        <p:spPr bwMode="auto">
          <a:xfrm>
            <a:off x="2842898" y="1427798"/>
            <a:ext cx="8644252" cy="37856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defRPr/>
            </a:pPr>
            <a:r>
              <a:rPr lang="en-US" sz="2000" dirty="0">
                <a:latin typeface="Arial"/>
                <a:cs typeface="Arial"/>
              </a:rPr>
              <a:t>Include 3-5 years of financial projections</a:t>
            </a:r>
          </a:p>
          <a:p>
            <a:pPr eaLnBrk="1" hangingPunct="1">
              <a:defRPr/>
            </a:pPr>
            <a:endParaRPr lang="en-US" sz="2000" dirty="0">
              <a:latin typeface="Arial"/>
              <a:cs typeface="Arial"/>
            </a:endParaRPr>
          </a:p>
          <a:p>
            <a:pPr eaLnBrk="1" hangingPunct="1">
              <a:defRPr/>
            </a:pPr>
            <a:r>
              <a:rPr lang="en-US" sz="2000" dirty="0">
                <a:latin typeface="Arial"/>
                <a:cs typeface="Arial"/>
              </a:rPr>
              <a:t>Mention key &amp; critical assumptions in your model of expenses, customer conversion, market penetration %</a:t>
            </a:r>
          </a:p>
          <a:p>
            <a:pPr eaLnBrk="1" hangingPunct="1">
              <a:defRPr/>
            </a:pPr>
            <a:endParaRPr lang="en-US" sz="2000" dirty="0">
              <a:latin typeface="Arial"/>
              <a:cs typeface="Arial"/>
            </a:endParaRPr>
          </a:p>
          <a:p>
            <a:pPr eaLnBrk="1" hangingPunct="1">
              <a:defRPr/>
            </a:pPr>
            <a:r>
              <a:rPr lang="en-US" sz="2000" dirty="0">
                <a:latin typeface="Arial"/>
                <a:cs typeface="Arial"/>
              </a:rPr>
              <a:t>Highlight each of these Yearly for at least 3 years:</a:t>
            </a:r>
          </a:p>
          <a:p>
            <a:pPr marL="342900" indent="-342900" eaLnBrk="1" hangingPunct="1">
              <a:buFont typeface="Arial"/>
              <a:buChar char="•"/>
              <a:defRPr/>
            </a:pPr>
            <a:r>
              <a:rPr lang="en-US" sz="2000" b="1" dirty="0">
                <a:latin typeface="Arial"/>
                <a:cs typeface="Arial"/>
              </a:rPr>
              <a:t>TOTAL VALUATION OF Startup </a:t>
            </a:r>
            <a:r>
              <a:rPr lang="en-US" sz="2000" dirty="0">
                <a:latin typeface="Arial"/>
                <a:cs typeface="Arial"/>
              </a:rPr>
              <a:t>(if registered as Pvt Ltd/LLP, if Not registered pls mention min 10lakh.) </a:t>
            </a:r>
          </a:p>
          <a:p>
            <a:pPr marL="342900" indent="-342900" eaLnBrk="1" hangingPunct="1">
              <a:buFont typeface="Arial"/>
              <a:buChar char="•"/>
              <a:defRPr/>
            </a:pPr>
            <a:r>
              <a:rPr lang="en-US" sz="2000" dirty="0">
                <a:latin typeface="Arial"/>
                <a:cs typeface="Arial"/>
              </a:rPr>
              <a:t>Total Customers</a:t>
            </a:r>
          </a:p>
          <a:p>
            <a:pPr marL="342900" indent="-342900" eaLnBrk="1" hangingPunct="1">
              <a:buFont typeface="Arial"/>
              <a:buChar char="•"/>
              <a:defRPr/>
            </a:pPr>
            <a:r>
              <a:rPr lang="en-US" sz="2000" dirty="0">
                <a:latin typeface="Arial"/>
                <a:cs typeface="Arial"/>
              </a:rPr>
              <a:t>Total Revenue</a:t>
            </a:r>
          </a:p>
          <a:p>
            <a:pPr marL="342900" indent="-342900" eaLnBrk="1" hangingPunct="1">
              <a:buFont typeface="Arial"/>
              <a:buChar char="•"/>
              <a:defRPr/>
            </a:pPr>
            <a:r>
              <a:rPr lang="en-US" sz="2000" dirty="0">
                <a:latin typeface="Arial"/>
                <a:cs typeface="Arial"/>
              </a:rPr>
              <a:t>Total Expense</a:t>
            </a:r>
          </a:p>
          <a:p>
            <a:pPr marL="342900" indent="-342900" eaLnBrk="1" hangingPunct="1">
              <a:buFont typeface="Arial"/>
              <a:buChar char="•"/>
              <a:defRPr/>
            </a:pPr>
            <a:r>
              <a:rPr lang="en-US" sz="2000" dirty="0">
                <a:latin typeface="Arial"/>
                <a:cs typeface="Arial"/>
              </a:rPr>
              <a:t>EBITDA </a:t>
            </a:r>
          </a:p>
        </p:txBody>
      </p:sp>
      <p:sp>
        <p:nvSpPr>
          <p:cNvPr id="6" name="Slide Number Placeholder 5"/>
          <p:cNvSpPr>
            <a:spLocks noGrp="1"/>
          </p:cNvSpPr>
          <p:nvPr>
            <p:ph type="sldNum" sz="quarter" idx="12"/>
          </p:nvPr>
        </p:nvSpPr>
        <p:spPr/>
        <p:txBody>
          <a:bodyPr/>
          <a:lstStyle/>
          <a:p>
            <a:fld id="{677C3CE7-23F7-4828-823C-E0205DF2CF97}" type="slidenum">
              <a:rPr lang="en-US" smtClean="0">
                <a:solidFill>
                  <a:schemeClr val="bg1"/>
                </a:solidFill>
              </a:rPr>
              <a:pPr/>
              <a:t>13</a:t>
            </a:fld>
            <a:endParaRPr lang="en-US" dirty="0">
              <a:solidFill>
                <a:schemeClr val="bg1"/>
              </a:solidFill>
            </a:endParaRPr>
          </a:p>
        </p:txBody>
      </p:sp>
      <p:sp>
        <p:nvSpPr>
          <p:cNvPr id="11" name="Footer Placeholder 6"/>
          <p:cNvSpPr>
            <a:spLocks noGrp="1"/>
          </p:cNvSpPr>
          <p:nvPr>
            <p:ph type="ftr" sz="quarter" idx="11"/>
          </p:nvPr>
        </p:nvSpPr>
        <p:spPr>
          <a:xfrm>
            <a:off x="4648200" y="6356353"/>
            <a:ext cx="3168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9" name="Oval 8" descr="Your startup LOGO">
            <a:extLst>
              <a:ext uri="{FF2B5EF4-FFF2-40B4-BE49-F238E27FC236}">
                <a16:creationId xmlns:a16="http://schemas.microsoft.com/office/drawing/2014/main" id="{1F5C7631-1ADC-4A84-BE12-08FF62EB5956}"/>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5" name="Rectangle 14">
            <a:extLst>
              <a:ext uri="{FF2B5EF4-FFF2-40B4-BE49-F238E27FC236}">
                <a16:creationId xmlns:a16="http://schemas.microsoft.com/office/drawing/2014/main" id="{A883E739-EBCD-4FEB-9A23-074A364F3A1F}"/>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6" name="Slide Number Placeholder 6">
            <a:extLst>
              <a:ext uri="{FF2B5EF4-FFF2-40B4-BE49-F238E27FC236}">
                <a16:creationId xmlns:a16="http://schemas.microsoft.com/office/drawing/2014/main" id="{316020B9-FFFB-4920-923D-B69544F84F28}"/>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13</a:t>
            </a:fld>
            <a:endParaRPr lang="en-US" b="1" dirty="0">
              <a:solidFill>
                <a:schemeClr val="bg1"/>
              </a:solidFill>
            </a:endParaRPr>
          </a:p>
        </p:txBody>
      </p:sp>
      <p:sp>
        <p:nvSpPr>
          <p:cNvPr id="17" name="Footer Placeholder 7">
            <a:extLst>
              <a:ext uri="{FF2B5EF4-FFF2-40B4-BE49-F238E27FC236}">
                <a16:creationId xmlns:a16="http://schemas.microsoft.com/office/drawing/2014/main" id="{441459ED-5B55-4999-AE16-91834D7D395F}"/>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ADCFBB3B-473B-32B0-6648-96DB450AC9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b="1" dirty="0">
                <a:solidFill>
                  <a:srgbClr val="727272"/>
                </a:solidFill>
                <a:latin typeface="Arial" pitchFamily="34" charset="0"/>
                <a:ea typeface="ＭＳ Ｐゴシック" pitchFamily="1" charset="-128"/>
                <a:cs typeface="Arial" pitchFamily="34" charset="0"/>
              </a:rPr>
              <a:t>Competition (IF ANY)</a:t>
            </a:r>
          </a:p>
        </p:txBody>
      </p:sp>
      <p:sp>
        <p:nvSpPr>
          <p:cNvPr id="41988" name="TextBox 8"/>
          <p:cNvSpPr txBox="1">
            <a:spLocks noChangeArrowheads="1"/>
          </p:cNvSpPr>
          <p:nvPr/>
        </p:nvSpPr>
        <p:spPr bwMode="auto">
          <a:xfrm>
            <a:off x="2819400" y="1881188"/>
            <a:ext cx="6731000" cy="2862262"/>
          </a:xfrm>
          <a:prstGeom prst="rect">
            <a:avLst/>
          </a:prstGeom>
          <a:noFill/>
          <a:ln w="9525">
            <a:noFill/>
            <a:miter lim="800000"/>
            <a:headEnd/>
            <a:tailEnd/>
          </a:ln>
        </p:spPr>
        <p:txBody>
          <a:bodyPr>
            <a:spAutoFit/>
          </a:bodyPr>
          <a:lstStyle/>
          <a:p>
            <a:r>
              <a:rPr lang="en-US" sz="2000">
                <a:latin typeface="Arial" pitchFamily="34" charset="0"/>
                <a:cs typeface="Arial" pitchFamily="34" charset="0"/>
              </a:rPr>
              <a:t>Where do you exist in the larger overall Market Space?</a:t>
            </a:r>
          </a:p>
          <a:p>
            <a:endParaRPr lang="en-US" sz="2000">
              <a:latin typeface="Arial" pitchFamily="34" charset="0"/>
              <a:cs typeface="Arial" pitchFamily="34" charset="0"/>
            </a:endParaRPr>
          </a:p>
          <a:p>
            <a:r>
              <a:rPr lang="en-US" sz="2000">
                <a:latin typeface="Arial" pitchFamily="34" charset="0"/>
                <a:cs typeface="Arial" pitchFamily="34" charset="0"/>
              </a:rPr>
              <a:t>What are your Advantages?</a:t>
            </a:r>
          </a:p>
          <a:p>
            <a:endParaRPr lang="en-US" sz="2000">
              <a:latin typeface="Arial" pitchFamily="34" charset="0"/>
              <a:cs typeface="Arial" pitchFamily="34" charset="0"/>
            </a:endParaRPr>
          </a:p>
          <a:p>
            <a:r>
              <a:rPr lang="en-US" sz="2000">
                <a:latin typeface="Arial" pitchFamily="34" charset="0"/>
                <a:cs typeface="Arial" pitchFamily="34" charset="0"/>
              </a:rPr>
              <a:t>How is your place in the market unique to you, and the right one for your company growth and customers?</a:t>
            </a:r>
          </a:p>
          <a:p>
            <a:endParaRPr lang="en-US" sz="2000">
              <a:latin typeface="Arial" pitchFamily="34" charset="0"/>
              <a:cs typeface="Arial" pitchFamily="34" charset="0"/>
            </a:endParaRPr>
          </a:p>
          <a:p>
            <a:r>
              <a:rPr lang="en-US" sz="2000">
                <a:latin typeface="Arial" pitchFamily="34" charset="0"/>
                <a:cs typeface="Arial" pitchFamily="34" charset="0"/>
              </a:rPr>
              <a:t>Who are the competitors, why have they succeeded, and how do you truly differentiate from them?</a:t>
            </a: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14</a:t>
            </a:fld>
            <a:endParaRPr lang="en-US" b="1" dirty="0">
              <a:solidFill>
                <a:schemeClr val="bg1"/>
              </a:solidFill>
            </a:endParaRPr>
          </a:p>
        </p:txBody>
      </p:sp>
      <p:sp>
        <p:nvSpPr>
          <p:cNvPr id="11"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9" name="Oval 8" descr="Your startup LOGO">
            <a:extLst>
              <a:ext uri="{FF2B5EF4-FFF2-40B4-BE49-F238E27FC236}">
                <a16:creationId xmlns:a16="http://schemas.microsoft.com/office/drawing/2014/main" id="{927A7ADF-6B0D-4A22-B351-35990AD1F98C}"/>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5" name="Rectangle 14">
            <a:extLst>
              <a:ext uri="{FF2B5EF4-FFF2-40B4-BE49-F238E27FC236}">
                <a16:creationId xmlns:a16="http://schemas.microsoft.com/office/drawing/2014/main" id="{374474CD-E3F5-480B-AF98-B0BAE8C8568B}"/>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6" name="Slide Number Placeholder 6">
            <a:extLst>
              <a:ext uri="{FF2B5EF4-FFF2-40B4-BE49-F238E27FC236}">
                <a16:creationId xmlns:a16="http://schemas.microsoft.com/office/drawing/2014/main" id="{D89E2B7F-2EA8-4C69-8DF9-2D7D384DB7C2}"/>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14</a:t>
            </a:fld>
            <a:endParaRPr lang="en-US" b="1" dirty="0">
              <a:solidFill>
                <a:schemeClr val="bg1"/>
              </a:solidFill>
            </a:endParaRPr>
          </a:p>
        </p:txBody>
      </p:sp>
      <p:sp>
        <p:nvSpPr>
          <p:cNvPr id="17" name="Footer Placeholder 7">
            <a:extLst>
              <a:ext uri="{FF2B5EF4-FFF2-40B4-BE49-F238E27FC236}">
                <a16:creationId xmlns:a16="http://schemas.microsoft.com/office/drawing/2014/main" id="{A700F0C5-E705-4DD2-A922-37C710E74610}"/>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769B5F56-71DB-4C87-DFB0-1CFC142A8B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2204484" y="4079400"/>
            <a:ext cx="8229600" cy="1143000"/>
          </a:xfrm>
        </p:spPr>
        <p:txBody>
          <a:bodyPr/>
          <a:lstStyle/>
          <a:p>
            <a:pPr eaLnBrk="1" hangingPunct="1"/>
            <a:r>
              <a:rPr lang="en-US" b="1" dirty="0">
                <a:solidFill>
                  <a:srgbClr val="727272"/>
                </a:solidFill>
                <a:latin typeface="Arial" pitchFamily="34" charset="0"/>
                <a:ea typeface="ＭＳ Ｐゴシック" pitchFamily="1" charset="-128"/>
                <a:cs typeface="Arial" pitchFamily="34" charset="0"/>
              </a:rPr>
              <a:t>Thank you</a:t>
            </a:r>
          </a:p>
        </p:txBody>
      </p:sp>
      <p:sp>
        <p:nvSpPr>
          <p:cNvPr id="6" name="Slide Number Placeholder 5"/>
          <p:cNvSpPr>
            <a:spLocks noGrp="1"/>
          </p:cNvSpPr>
          <p:nvPr>
            <p:ph type="sldNum" sz="quarter" idx="12"/>
          </p:nvPr>
        </p:nvSpPr>
        <p:spPr/>
        <p:txBody>
          <a:bodyPr/>
          <a:lstStyle/>
          <a:p>
            <a:fld id="{677C3CE7-23F7-4828-823C-E0205DF2CF97}" type="slidenum">
              <a:rPr lang="en-US" smtClean="0">
                <a:solidFill>
                  <a:schemeClr val="bg1"/>
                </a:solidFill>
              </a:rPr>
              <a:pPr/>
              <a:t>15</a:t>
            </a:fld>
            <a:endParaRPr lang="en-US" dirty="0">
              <a:solidFill>
                <a:schemeClr val="bg1"/>
              </a:solidFill>
            </a:endParaRPr>
          </a:p>
        </p:txBody>
      </p:sp>
      <p:sp>
        <p:nvSpPr>
          <p:cNvPr id="12"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9" name="Oval 8" descr="Your startup LOGO">
            <a:extLst>
              <a:ext uri="{FF2B5EF4-FFF2-40B4-BE49-F238E27FC236}">
                <a16:creationId xmlns:a16="http://schemas.microsoft.com/office/drawing/2014/main" id="{01E80118-002F-41BE-9BF1-6B6E940DCADC}"/>
              </a:ext>
              <a:ext uri="{C183D7F6-B498-43B3-948B-1728B52AA6E4}">
                <adec:decorative xmlns:adec="http://schemas.microsoft.com/office/drawing/2017/decorative" val="0"/>
              </a:ext>
            </a:extLst>
          </p:cNvPr>
          <p:cNvSpPr/>
          <p:nvPr/>
        </p:nvSpPr>
        <p:spPr>
          <a:xfrm>
            <a:off x="3091543" y="2132003"/>
            <a:ext cx="2242456" cy="1946601"/>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4" name="Rectangle 13">
            <a:extLst>
              <a:ext uri="{FF2B5EF4-FFF2-40B4-BE49-F238E27FC236}">
                <a16:creationId xmlns:a16="http://schemas.microsoft.com/office/drawing/2014/main" id="{F2A604E8-CC05-4F4A-B40B-CAC5F8BCD6B2}"/>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5" name="Slide Number Placeholder 6">
            <a:extLst>
              <a:ext uri="{FF2B5EF4-FFF2-40B4-BE49-F238E27FC236}">
                <a16:creationId xmlns:a16="http://schemas.microsoft.com/office/drawing/2014/main" id="{F0784A24-D5FF-4567-929F-6E19EB6395B5}"/>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15</a:t>
            </a:fld>
            <a:endParaRPr lang="en-US" b="1" dirty="0">
              <a:solidFill>
                <a:schemeClr val="bg1"/>
              </a:solidFill>
            </a:endParaRPr>
          </a:p>
        </p:txBody>
      </p:sp>
      <p:sp>
        <p:nvSpPr>
          <p:cNvPr id="16" name="Footer Placeholder 7">
            <a:extLst>
              <a:ext uri="{FF2B5EF4-FFF2-40B4-BE49-F238E27FC236}">
                <a16:creationId xmlns:a16="http://schemas.microsoft.com/office/drawing/2014/main" id="{F3E60F41-C52F-42B5-B6DE-545177157CBE}"/>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6144886E-C256-CA95-A2A6-1151E8883E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b="1" dirty="0">
                <a:solidFill>
                  <a:srgbClr val="727272"/>
                </a:solidFill>
                <a:latin typeface="Arial" pitchFamily="34" charset="0"/>
                <a:ea typeface="ＭＳ Ｐゴシック" pitchFamily="1" charset="-128"/>
                <a:cs typeface="Arial" pitchFamily="34" charset="0"/>
              </a:rPr>
              <a:t>What Your Deck Is For…</a:t>
            </a:r>
          </a:p>
        </p:txBody>
      </p:sp>
      <p:sp>
        <p:nvSpPr>
          <p:cNvPr id="15362" name="TextBox 8"/>
          <p:cNvSpPr txBox="1">
            <a:spLocks noChangeArrowheads="1"/>
          </p:cNvSpPr>
          <p:nvPr/>
        </p:nvSpPr>
        <p:spPr bwMode="auto">
          <a:xfrm>
            <a:off x="609599" y="1308100"/>
            <a:ext cx="10863943" cy="3785652"/>
          </a:xfrm>
          <a:prstGeom prst="rect">
            <a:avLst/>
          </a:prstGeom>
          <a:noFill/>
          <a:ln w="9525">
            <a:noFill/>
            <a:miter lim="800000"/>
            <a:headEnd/>
            <a:tailEnd/>
          </a:ln>
        </p:spPr>
        <p:txBody>
          <a:bodyPr wrap="square">
            <a:spAutoFit/>
          </a:bodyPr>
          <a:lstStyle/>
          <a:p>
            <a:r>
              <a:rPr lang="en-US" sz="2000" dirty="0">
                <a:latin typeface="Arial" pitchFamily="34" charset="0"/>
                <a:cs typeface="Arial" pitchFamily="34" charset="0"/>
              </a:rPr>
              <a:t>The purpose of your Pitch Deck is not to answer all possible questions, nor close immediate investment. It is to open investors minds to your vision and get them excited to know more. The story you craft in your Deck gets them engaged to start filling in the blanks for themselves</a:t>
            </a:r>
          </a:p>
          <a:p>
            <a:endParaRPr lang="en-US" sz="2000" dirty="0">
              <a:latin typeface="Arial" pitchFamily="34" charset="0"/>
              <a:cs typeface="Arial" pitchFamily="34" charset="0"/>
            </a:endParaRPr>
          </a:p>
          <a:p>
            <a:r>
              <a:rPr lang="en-US" sz="2000" dirty="0">
                <a:latin typeface="Arial" pitchFamily="34" charset="0"/>
                <a:cs typeface="Arial" pitchFamily="34" charset="0"/>
              </a:rPr>
              <a:t>You want to give enough information to grab their interest, but not too much as to overwhelm them or have your story lose clarity &amp; focus. </a:t>
            </a:r>
          </a:p>
          <a:p>
            <a:endParaRPr lang="en-US" sz="2000" dirty="0">
              <a:latin typeface="Arial" pitchFamily="34" charset="0"/>
              <a:cs typeface="Arial" pitchFamily="34" charset="0"/>
            </a:endParaRPr>
          </a:p>
          <a:p>
            <a:r>
              <a:rPr lang="en-US" sz="2000" dirty="0">
                <a:latin typeface="Arial" pitchFamily="34" charset="0"/>
                <a:cs typeface="Arial" pitchFamily="34" charset="0"/>
              </a:rPr>
              <a:t>Give them enough to get excited about, but leave them wanting more.</a:t>
            </a:r>
          </a:p>
          <a:p>
            <a:endParaRPr lang="en-US" sz="2000" dirty="0">
              <a:latin typeface="Arial" pitchFamily="34" charset="0"/>
              <a:cs typeface="Arial" pitchFamily="34" charset="0"/>
            </a:endParaRPr>
          </a:p>
          <a:p>
            <a:r>
              <a:rPr lang="en-US" sz="2000" dirty="0">
                <a:latin typeface="Arial" pitchFamily="34" charset="0"/>
                <a:cs typeface="Arial" pitchFamily="34" charset="0"/>
              </a:rPr>
              <a:t>Your Deck should be able to stand on its own, without your presentation.</a:t>
            </a:r>
          </a:p>
          <a:p>
            <a:endParaRPr lang="en-US" sz="2000" dirty="0">
              <a:latin typeface="Arial" pitchFamily="34" charset="0"/>
              <a:cs typeface="Arial" pitchFamily="34" charset="0"/>
            </a:endParaRPr>
          </a:p>
          <a:p>
            <a:r>
              <a:rPr lang="en-US" sz="2000" dirty="0">
                <a:latin typeface="Arial" pitchFamily="34" charset="0"/>
                <a:cs typeface="Arial" pitchFamily="34" charset="0"/>
              </a:rPr>
              <a:t>Compelling Decks are concise, tell a story, are visual, 10-13 slides. </a:t>
            </a: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2</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2" name="Oval 1" descr="Your startup LOGO">
            <a:extLst>
              <a:ext uri="{FF2B5EF4-FFF2-40B4-BE49-F238E27FC236}">
                <a16:creationId xmlns:a16="http://schemas.microsoft.com/office/drawing/2014/main" id="{FD737E7C-6E0E-4B08-9E9D-6130C95211A6}"/>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2" name="Rectangle 11">
            <a:extLst>
              <a:ext uri="{FF2B5EF4-FFF2-40B4-BE49-F238E27FC236}">
                <a16:creationId xmlns:a16="http://schemas.microsoft.com/office/drawing/2014/main" id="{1245F24B-18FC-4BAF-BE3A-00333282CB65}"/>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3" name="Slide Number Placeholder 6">
            <a:extLst>
              <a:ext uri="{FF2B5EF4-FFF2-40B4-BE49-F238E27FC236}">
                <a16:creationId xmlns:a16="http://schemas.microsoft.com/office/drawing/2014/main" id="{25564DDE-1D48-4AA1-B0E7-2AD5F1FF3781}"/>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2</a:t>
            </a:fld>
            <a:endParaRPr lang="en-US" b="1" dirty="0">
              <a:solidFill>
                <a:schemeClr val="bg1"/>
              </a:solidFill>
            </a:endParaRPr>
          </a:p>
        </p:txBody>
      </p:sp>
      <p:sp>
        <p:nvSpPr>
          <p:cNvPr id="14" name="Footer Placeholder 7">
            <a:extLst>
              <a:ext uri="{FF2B5EF4-FFF2-40B4-BE49-F238E27FC236}">
                <a16:creationId xmlns:a16="http://schemas.microsoft.com/office/drawing/2014/main" id="{1E1A2775-4CFF-43A6-B946-D94AC5AAC5EF}"/>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sp>
        <p:nvSpPr>
          <p:cNvPr id="15" name="TextBox 14">
            <a:extLst>
              <a:ext uri="{FF2B5EF4-FFF2-40B4-BE49-F238E27FC236}">
                <a16:creationId xmlns:a16="http://schemas.microsoft.com/office/drawing/2014/main" id="{FD0FFB43-3C88-4DB4-A2AB-8549B57B1A3C}"/>
              </a:ext>
            </a:extLst>
          </p:cNvPr>
          <p:cNvSpPr txBox="1"/>
          <p:nvPr/>
        </p:nvSpPr>
        <p:spPr>
          <a:xfrm>
            <a:off x="208628" y="5646026"/>
            <a:ext cx="6041572" cy="369332"/>
          </a:xfrm>
          <a:prstGeom prst="rect">
            <a:avLst/>
          </a:prstGeom>
          <a:noFill/>
        </p:spPr>
        <p:txBody>
          <a:bodyPr wrap="square" rtlCol="0">
            <a:spAutoFit/>
          </a:bodyPr>
          <a:lstStyle/>
          <a:p>
            <a:pPr algn="r"/>
            <a:r>
              <a:rPr lang="en-US" dirty="0">
                <a:solidFill>
                  <a:schemeClr val="bg1">
                    <a:lumMod val="50000"/>
                  </a:schemeClr>
                </a:solidFill>
              </a:rPr>
              <a:t>* Kindly remove this instruction slide from main Pitch</a:t>
            </a:r>
            <a:endParaRPr lang="en-IN" dirty="0">
              <a:solidFill>
                <a:schemeClr val="bg1">
                  <a:lumMod val="50000"/>
                </a:schemeClr>
              </a:solidFill>
            </a:endParaRPr>
          </a:p>
        </p:txBody>
      </p:sp>
      <p:pic>
        <p:nvPicPr>
          <p:cNvPr id="4" name="Picture 4" descr="MITS Foundation Logo">
            <a:extLst>
              <a:ext uri="{FF2B5EF4-FFF2-40B4-BE49-F238E27FC236}">
                <a16:creationId xmlns:a16="http://schemas.microsoft.com/office/drawing/2014/main" id="{291F34D4-4D6A-7976-4F7F-E5240068CC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D4F69D3-EEB0-4C4C-9434-B9960FB5854C}"/>
              </a:ext>
            </a:extLst>
          </p:cNvPr>
          <p:cNvSpPr>
            <a:spLocks noChangeArrowheads="1"/>
          </p:cNvSpPr>
          <p:nvPr/>
        </p:nvSpPr>
        <p:spPr bwMode="auto">
          <a:xfrm>
            <a:off x="0" y="6354762"/>
            <a:ext cx="12191999" cy="503238"/>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7409"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Common Deck Mistakes</a:t>
            </a:r>
          </a:p>
        </p:txBody>
      </p:sp>
      <p:sp>
        <p:nvSpPr>
          <p:cNvPr id="17410" name="TextBox 8"/>
          <p:cNvSpPr txBox="1">
            <a:spLocks noChangeArrowheads="1"/>
          </p:cNvSpPr>
          <p:nvPr/>
        </p:nvSpPr>
        <p:spPr bwMode="auto">
          <a:xfrm>
            <a:off x="685800" y="1447803"/>
            <a:ext cx="9385300" cy="3785652"/>
          </a:xfrm>
          <a:prstGeom prst="rect">
            <a:avLst/>
          </a:prstGeom>
          <a:noFill/>
          <a:ln w="9525">
            <a:noFill/>
            <a:miter lim="800000"/>
            <a:headEnd/>
            <a:tailEnd/>
          </a:ln>
        </p:spPr>
        <p:txBody>
          <a:bodyPr wrap="square">
            <a:spAutoFit/>
          </a:bodyPr>
          <a:lstStyle/>
          <a:p>
            <a:r>
              <a:rPr lang="en-US" sz="2000" dirty="0">
                <a:latin typeface="Arial" pitchFamily="34" charset="0"/>
                <a:cs typeface="Arial" pitchFamily="34" charset="0"/>
              </a:rPr>
              <a:t>Too many slides, too much information</a:t>
            </a:r>
          </a:p>
          <a:p>
            <a:endParaRPr lang="en-US" sz="2000" dirty="0">
              <a:latin typeface="Arial" pitchFamily="34" charset="0"/>
              <a:cs typeface="Arial" pitchFamily="34" charset="0"/>
            </a:endParaRPr>
          </a:p>
          <a:p>
            <a:r>
              <a:rPr lang="en-US" altLang="en-US" sz="2000" dirty="0">
                <a:latin typeface="Arial" pitchFamily="34" charset="0"/>
                <a:cs typeface="Arial" pitchFamily="34" charset="0"/>
              </a:rPr>
              <a:t>“</a:t>
            </a:r>
            <a:r>
              <a:rPr lang="en-US" sz="2000" dirty="0">
                <a:latin typeface="Arial" pitchFamily="34" charset="0"/>
                <a:cs typeface="Arial" pitchFamily="34" charset="0"/>
              </a:rPr>
              <a:t>Wordy slides</a:t>
            </a:r>
            <a:r>
              <a:rPr lang="en-US" altLang="en-US" sz="2000" dirty="0">
                <a:latin typeface="Arial" pitchFamily="34" charset="0"/>
                <a:cs typeface="Arial" pitchFamily="34" charset="0"/>
              </a:rPr>
              <a:t>”</a:t>
            </a:r>
            <a:r>
              <a:rPr lang="en-US" sz="2000" dirty="0">
                <a:latin typeface="Arial" pitchFamily="34" charset="0"/>
                <a:cs typeface="Arial" pitchFamily="34" charset="0"/>
              </a:rPr>
              <a:t>: To avoid, follow Guy Kawasaki</a:t>
            </a:r>
            <a:r>
              <a:rPr lang="en-US" altLang="en-US" sz="2000" dirty="0">
                <a:latin typeface="Arial" pitchFamily="34" charset="0"/>
                <a:cs typeface="Arial" pitchFamily="34" charset="0"/>
              </a:rPr>
              <a:t>’</a:t>
            </a:r>
            <a:r>
              <a:rPr lang="en-US" sz="2000" dirty="0">
                <a:latin typeface="Arial" pitchFamily="34" charset="0"/>
                <a:cs typeface="Arial" pitchFamily="34" charset="0"/>
              </a:rPr>
              <a:t>s 10/20/30 Rule of Power Point for slide design. 10 slides / 20 minutes to present the slides / 30 point font or greater</a:t>
            </a:r>
          </a:p>
          <a:p>
            <a:endParaRPr lang="en-US" sz="2000" dirty="0">
              <a:latin typeface="Arial" pitchFamily="34" charset="0"/>
              <a:cs typeface="Arial" pitchFamily="34" charset="0"/>
            </a:endParaRPr>
          </a:p>
          <a:p>
            <a:r>
              <a:rPr lang="en-US" sz="2000" dirty="0">
                <a:latin typeface="Arial" pitchFamily="34" charset="0"/>
                <a:cs typeface="Arial" pitchFamily="34" charset="0"/>
              </a:rPr>
              <a:t>Too many product details, or too many financial details</a:t>
            </a:r>
          </a:p>
          <a:p>
            <a:endParaRPr lang="en-US" sz="2000" dirty="0">
              <a:latin typeface="Arial" pitchFamily="34" charset="0"/>
              <a:cs typeface="Arial" pitchFamily="34" charset="0"/>
            </a:endParaRPr>
          </a:p>
          <a:p>
            <a:r>
              <a:rPr lang="en-US" sz="2000" dirty="0">
                <a:latin typeface="Arial" pitchFamily="34" charset="0"/>
                <a:cs typeface="Arial" pitchFamily="34" charset="0"/>
              </a:rPr>
              <a:t>Belittling competitors</a:t>
            </a:r>
          </a:p>
          <a:p>
            <a:endParaRPr lang="en-US" sz="2000" dirty="0">
              <a:latin typeface="Arial" pitchFamily="34" charset="0"/>
              <a:cs typeface="Arial" pitchFamily="34" charset="0"/>
            </a:endParaRPr>
          </a:p>
          <a:p>
            <a:r>
              <a:rPr lang="en-US" sz="2000" dirty="0">
                <a:latin typeface="Arial" pitchFamily="34" charset="0"/>
                <a:cs typeface="Arial" pitchFamily="34" charset="0"/>
              </a:rPr>
              <a:t>False/silly assumptions you can</a:t>
            </a:r>
            <a:r>
              <a:rPr lang="en-US" altLang="en-US" sz="2000" dirty="0">
                <a:latin typeface="Arial" pitchFamily="34" charset="0"/>
                <a:cs typeface="Arial" pitchFamily="34" charset="0"/>
              </a:rPr>
              <a:t>’</a:t>
            </a:r>
            <a:r>
              <a:rPr lang="en-US" sz="2000" dirty="0">
                <a:latin typeface="Arial" pitchFamily="34" charset="0"/>
                <a:cs typeface="Arial" pitchFamily="34" charset="0"/>
              </a:rPr>
              <a:t>t back up or don</a:t>
            </a:r>
            <a:r>
              <a:rPr lang="en-US" altLang="en-US" sz="2000" dirty="0">
                <a:latin typeface="Arial" pitchFamily="34" charset="0"/>
                <a:cs typeface="Arial" pitchFamily="34" charset="0"/>
              </a:rPr>
              <a:t>’</a:t>
            </a:r>
            <a:r>
              <a:rPr lang="en-US" sz="2000" dirty="0">
                <a:latin typeface="Arial" pitchFamily="34" charset="0"/>
                <a:cs typeface="Arial" pitchFamily="34" charset="0"/>
              </a:rPr>
              <a:t>t have data on</a:t>
            </a:r>
          </a:p>
          <a:p>
            <a:endParaRPr lang="en-US" sz="2000" dirty="0">
              <a:latin typeface="Arial" pitchFamily="34" charset="0"/>
              <a:cs typeface="Arial" pitchFamily="34" charset="0"/>
            </a:endParaRPr>
          </a:p>
          <a:p>
            <a:r>
              <a:rPr lang="en-US" sz="2000" dirty="0">
                <a:latin typeface="Arial" pitchFamily="34" charset="0"/>
                <a:cs typeface="Arial" pitchFamily="34" charset="0"/>
              </a:rPr>
              <a:t>False confidence or arrogance </a:t>
            </a:r>
          </a:p>
        </p:txBody>
      </p:sp>
      <p:sp>
        <p:nvSpPr>
          <p:cNvPr id="6" name="Slide Number Placeholder 5"/>
          <p:cNvSpPr>
            <a:spLocks noGrp="1"/>
          </p:cNvSpPr>
          <p:nvPr>
            <p:ph type="sldNum" sz="quarter" idx="12"/>
          </p:nvPr>
        </p:nvSpPr>
        <p:spPr/>
        <p:txBody>
          <a:bodyPr/>
          <a:lstStyle/>
          <a:p>
            <a:fld id="{677C3CE7-23F7-4828-823C-E0205DF2CF97}" type="slidenum">
              <a:rPr lang="en-US" b="1">
                <a:solidFill>
                  <a:schemeClr val="bg1"/>
                </a:solidFill>
              </a:rPr>
              <a:pPr/>
              <a:t>3</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9" name="Oval 8" descr="Your startup LOGO">
            <a:extLst>
              <a:ext uri="{FF2B5EF4-FFF2-40B4-BE49-F238E27FC236}">
                <a16:creationId xmlns:a16="http://schemas.microsoft.com/office/drawing/2014/main" id="{F4085260-E64A-46C9-8D20-962EB4B16DA6}"/>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4" name="TextBox 13">
            <a:extLst>
              <a:ext uri="{FF2B5EF4-FFF2-40B4-BE49-F238E27FC236}">
                <a16:creationId xmlns:a16="http://schemas.microsoft.com/office/drawing/2014/main" id="{AC1A0650-D6BC-4999-BC31-ABA74A6EB9EE}"/>
              </a:ext>
            </a:extLst>
          </p:cNvPr>
          <p:cNvSpPr txBox="1"/>
          <p:nvPr/>
        </p:nvSpPr>
        <p:spPr>
          <a:xfrm>
            <a:off x="304801" y="5452255"/>
            <a:ext cx="6041572" cy="369332"/>
          </a:xfrm>
          <a:prstGeom prst="rect">
            <a:avLst/>
          </a:prstGeom>
          <a:noFill/>
        </p:spPr>
        <p:txBody>
          <a:bodyPr wrap="square" rtlCol="0">
            <a:spAutoFit/>
          </a:bodyPr>
          <a:lstStyle/>
          <a:p>
            <a:pPr algn="r"/>
            <a:r>
              <a:rPr lang="en-US" dirty="0">
                <a:solidFill>
                  <a:schemeClr val="bg1">
                    <a:lumMod val="50000"/>
                  </a:schemeClr>
                </a:solidFill>
              </a:rPr>
              <a:t>* Kindly remove this instruction slide from main Pitch</a:t>
            </a:r>
            <a:endParaRPr lang="en-IN" dirty="0">
              <a:solidFill>
                <a:schemeClr val="bg1">
                  <a:lumMod val="50000"/>
                </a:schemeClr>
              </a:solidFill>
            </a:endParaRPr>
          </a:p>
        </p:txBody>
      </p:sp>
      <p:pic>
        <p:nvPicPr>
          <p:cNvPr id="2" name="Picture 4" descr="MITS Foundation Logo">
            <a:extLst>
              <a:ext uri="{FF2B5EF4-FFF2-40B4-BE49-F238E27FC236}">
                <a16:creationId xmlns:a16="http://schemas.microsoft.com/office/drawing/2014/main" id="{1C899FBD-5C3E-D17B-AC84-530DDB7F3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98608"/>
            <a:ext cx="7772400" cy="2401845"/>
          </a:xfrm>
        </p:spPr>
        <p:txBody>
          <a:bodyPr/>
          <a:lstStyle/>
          <a:p>
            <a:r>
              <a:rPr lang="en-IN" dirty="0"/>
              <a:t>START WRITING YOUR </a:t>
            </a:r>
          </a:p>
        </p:txBody>
      </p:sp>
      <p:sp>
        <p:nvSpPr>
          <p:cNvPr id="3" name="Subtitle 2"/>
          <p:cNvSpPr>
            <a:spLocks noGrp="1"/>
          </p:cNvSpPr>
          <p:nvPr>
            <p:ph type="subTitle" idx="1"/>
          </p:nvPr>
        </p:nvSpPr>
        <p:spPr>
          <a:xfrm>
            <a:off x="2895600" y="3343622"/>
            <a:ext cx="6400800" cy="1752600"/>
          </a:xfrm>
        </p:spPr>
        <p:txBody>
          <a:bodyPr/>
          <a:lstStyle/>
          <a:p>
            <a:r>
              <a:rPr lang="en-IN" sz="7200" b="1" dirty="0">
                <a:solidFill>
                  <a:schemeClr val="accent6">
                    <a:lumMod val="50000"/>
                  </a:schemeClr>
                </a:solidFill>
              </a:rPr>
              <a:t>PITCH DECK</a:t>
            </a:r>
          </a:p>
        </p:txBody>
      </p:sp>
      <p:sp>
        <p:nvSpPr>
          <p:cNvPr id="4" name="TextBox 3"/>
          <p:cNvSpPr txBox="1"/>
          <p:nvPr/>
        </p:nvSpPr>
        <p:spPr>
          <a:xfrm>
            <a:off x="3488727" y="5745467"/>
            <a:ext cx="5362833" cy="523220"/>
          </a:xfrm>
          <a:prstGeom prst="rect">
            <a:avLst/>
          </a:prstGeom>
          <a:noFill/>
        </p:spPr>
        <p:txBody>
          <a:bodyPr wrap="square" rtlCol="0">
            <a:spAutoFit/>
          </a:bodyPr>
          <a:lstStyle/>
          <a:p>
            <a:pPr algn="ctr"/>
            <a:r>
              <a:rPr lang="en-IN" sz="2800" dirty="0">
                <a:solidFill>
                  <a:schemeClr val="accent6">
                    <a:lumMod val="50000"/>
                  </a:schemeClr>
                </a:solidFill>
              </a:rPr>
              <a:t>FROM NEXT SLIDE HERE </a:t>
            </a:r>
            <a:endParaRPr lang="en-IN" dirty="0">
              <a:solidFill>
                <a:schemeClr val="accent6">
                  <a:lumMod val="50000"/>
                </a:schemeClr>
              </a:solidFill>
            </a:endParaRPr>
          </a:p>
        </p:txBody>
      </p:sp>
      <p:sp>
        <p:nvSpPr>
          <p:cNvPr id="6" name="Down Arrow 5"/>
          <p:cNvSpPr/>
          <p:nvPr/>
        </p:nvSpPr>
        <p:spPr>
          <a:xfrm>
            <a:off x="8036011" y="5906530"/>
            <a:ext cx="556054" cy="79083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3A607C6E-C605-4443-9FB2-49B78817D996}"/>
              </a:ext>
            </a:extLst>
          </p:cNvPr>
          <p:cNvSpPr txBox="1"/>
          <p:nvPr/>
        </p:nvSpPr>
        <p:spPr>
          <a:xfrm>
            <a:off x="1513115" y="6268687"/>
            <a:ext cx="6041572" cy="369332"/>
          </a:xfrm>
          <a:prstGeom prst="rect">
            <a:avLst/>
          </a:prstGeom>
          <a:noFill/>
        </p:spPr>
        <p:txBody>
          <a:bodyPr wrap="square" rtlCol="0">
            <a:spAutoFit/>
          </a:bodyPr>
          <a:lstStyle/>
          <a:p>
            <a:pPr algn="r"/>
            <a:r>
              <a:rPr lang="en-US" dirty="0">
                <a:solidFill>
                  <a:schemeClr val="bg1">
                    <a:lumMod val="50000"/>
                  </a:schemeClr>
                </a:solidFill>
              </a:rPr>
              <a:t>Kindly remove this instruction slide from main Pitch</a:t>
            </a:r>
            <a:endParaRPr lang="en-IN" dirty="0">
              <a:solidFill>
                <a:schemeClr val="bg1">
                  <a:lumMod val="50000"/>
                </a:schemeClr>
              </a:solidFill>
            </a:endParaRPr>
          </a:p>
        </p:txBody>
      </p:sp>
      <p:pic>
        <p:nvPicPr>
          <p:cNvPr id="8" name="Picture 4" descr="MITS Foundation Logo">
            <a:extLst>
              <a:ext uri="{FF2B5EF4-FFF2-40B4-BE49-F238E27FC236}">
                <a16:creationId xmlns:a16="http://schemas.microsoft.com/office/drawing/2014/main" id="{25CF5C66-E37D-13E7-D072-A68D04524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938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21505" name="Title 1"/>
          <p:cNvSpPr>
            <a:spLocks noGrp="1"/>
          </p:cNvSpPr>
          <p:nvPr>
            <p:ph type="title"/>
          </p:nvPr>
        </p:nvSpPr>
        <p:spPr/>
        <p:txBody>
          <a:bodyPr/>
          <a:lstStyle/>
          <a:p>
            <a:pPr eaLnBrk="1" hangingPunct="1"/>
            <a:r>
              <a:rPr lang="en-US" b="1" dirty="0">
                <a:solidFill>
                  <a:srgbClr val="727272"/>
                </a:solidFill>
                <a:latin typeface="Arial" pitchFamily="34" charset="0"/>
                <a:ea typeface="ＭＳ Ｐゴシック" pitchFamily="1" charset="-128"/>
                <a:cs typeface="Arial" pitchFamily="34" charset="0"/>
              </a:rPr>
              <a:t>Pitch Deck Outline</a:t>
            </a:r>
          </a:p>
        </p:txBody>
      </p:sp>
      <p:sp>
        <p:nvSpPr>
          <p:cNvPr id="21506" name="TextBox 8"/>
          <p:cNvSpPr txBox="1">
            <a:spLocks noChangeArrowheads="1"/>
          </p:cNvSpPr>
          <p:nvPr/>
        </p:nvSpPr>
        <p:spPr bwMode="auto">
          <a:xfrm>
            <a:off x="2130428" y="1231903"/>
            <a:ext cx="8143875" cy="3478213"/>
          </a:xfrm>
          <a:prstGeom prst="rect">
            <a:avLst/>
          </a:prstGeom>
          <a:noFill/>
          <a:ln w="9525">
            <a:noFill/>
            <a:miter lim="800000"/>
            <a:headEnd/>
            <a:tailEnd/>
          </a:ln>
        </p:spPr>
        <p:txBody>
          <a:bodyPr>
            <a:spAutoFit/>
          </a:bodyPr>
          <a:lstStyle/>
          <a:p>
            <a:pPr marL="457200" indent="-457200">
              <a:buFontTx/>
              <a:buAutoNum type="arabicParenR"/>
            </a:pPr>
            <a:r>
              <a:rPr lang="en-US" sz="2000" b="1">
                <a:latin typeface="TradeGothic" pitchFamily="1" charset="0"/>
              </a:rPr>
              <a:t>Elevator Pitch</a:t>
            </a:r>
          </a:p>
          <a:p>
            <a:pPr marL="457200" indent="-457200">
              <a:buFontTx/>
              <a:buAutoNum type="arabicParenR"/>
            </a:pPr>
            <a:r>
              <a:rPr lang="en-US" sz="2000" b="1">
                <a:latin typeface="TradeGothic" pitchFamily="1" charset="0"/>
              </a:rPr>
              <a:t>Momentum, Traction, Expertise: Your key numbers</a:t>
            </a:r>
          </a:p>
          <a:p>
            <a:pPr marL="457200" indent="-457200">
              <a:buFontTx/>
              <a:buAutoNum type="arabicParenR"/>
            </a:pPr>
            <a:r>
              <a:rPr lang="en-US" sz="2000" b="1">
                <a:latin typeface="TradeGothic" pitchFamily="1" charset="0"/>
              </a:rPr>
              <a:t>Market Opportunity: Define market size &amp; your customer base</a:t>
            </a:r>
          </a:p>
          <a:p>
            <a:pPr marL="457200" indent="-457200">
              <a:buFontTx/>
              <a:buAutoNum type="arabicParenR"/>
            </a:pPr>
            <a:r>
              <a:rPr lang="en-US" sz="2000" b="1">
                <a:latin typeface="TradeGothic" pitchFamily="1" charset="0"/>
              </a:rPr>
              <a:t>Problem &amp; Current Solutions: What need do you fill? Other solutions</a:t>
            </a:r>
          </a:p>
          <a:p>
            <a:pPr marL="457200" indent="-457200">
              <a:buFontTx/>
              <a:buAutoNum type="arabicParenR"/>
            </a:pPr>
            <a:r>
              <a:rPr lang="en-US" sz="2000" b="1">
                <a:latin typeface="TradeGothic" pitchFamily="1" charset="0"/>
              </a:rPr>
              <a:t>Product or Service: Your solution</a:t>
            </a:r>
          </a:p>
          <a:p>
            <a:pPr marL="457200" indent="-457200">
              <a:buFontTx/>
              <a:buAutoNum type="arabicParenR"/>
            </a:pPr>
            <a:r>
              <a:rPr lang="en-US" sz="2000" b="1">
                <a:latin typeface="TradeGothic" pitchFamily="1" charset="0"/>
              </a:rPr>
              <a:t>Business Model: Key Revenue Streams</a:t>
            </a:r>
          </a:p>
          <a:p>
            <a:pPr marL="457200" indent="-457200">
              <a:buFontTx/>
              <a:buAutoNum type="arabicParenR"/>
            </a:pPr>
            <a:r>
              <a:rPr lang="en-US" sz="2000" b="1">
                <a:latin typeface="TradeGothic" pitchFamily="1" charset="0"/>
              </a:rPr>
              <a:t>Market Approach &amp; Strategy: How you grow your business</a:t>
            </a:r>
          </a:p>
          <a:p>
            <a:pPr marL="457200" indent="-457200">
              <a:buFontTx/>
              <a:buAutoNum type="arabicParenR"/>
            </a:pPr>
            <a:r>
              <a:rPr lang="en-US" sz="2000" b="1">
                <a:latin typeface="TradeGothic" pitchFamily="1" charset="0"/>
              </a:rPr>
              <a:t>Team &amp; Key Stakeholders (Investors, Advisors)</a:t>
            </a:r>
          </a:p>
          <a:p>
            <a:pPr marL="457200" indent="-457200">
              <a:buFontTx/>
              <a:buAutoNum type="arabicParenR"/>
            </a:pPr>
            <a:r>
              <a:rPr lang="en-US" sz="2000" b="1">
                <a:latin typeface="TradeGothic" pitchFamily="1" charset="0"/>
              </a:rPr>
              <a:t>Financials </a:t>
            </a:r>
          </a:p>
          <a:p>
            <a:pPr marL="457200" indent="-457200">
              <a:buFontTx/>
              <a:buAutoNum type="arabicParenR"/>
            </a:pPr>
            <a:r>
              <a:rPr lang="en-US" sz="2000" b="1">
                <a:latin typeface="TradeGothic" pitchFamily="1" charset="0"/>
              </a:rPr>
              <a:t>Competition</a:t>
            </a:r>
          </a:p>
          <a:p>
            <a:pPr marL="457200" indent="-457200">
              <a:buFontTx/>
              <a:buAutoNum type="arabicParenR"/>
            </a:pPr>
            <a:r>
              <a:rPr lang="en-US" sz="2000" b="1">
                <a:latin typeface="TradeGothic" pitchFamily="1" charset="0"/>
              </a:rPr>
              <a:t>Investment: Your </a:t>
            </a:r>
            <a:r>
              <a:rPr lang="en-US" altLang="en-US" sz="2000" b="1">
                <a:latin typeface="TradeGothic" pitchFamily="1" charset="0"/>
              </a:rPr>
              <a:t>‘</a:t>
            </a:r>
            <a:r>
              <a:rPr lang="en-US" sz="2000" b="1">
                <a:latin typeface="TradeGothic" pitchFamily="1" charset="0"/>
              </a:rPr>
              <a:t>Ask</a:t>
            </a:r>
            <a:r>
              <a:rPr lang="en-US" altLang="en-US" sz="2000" b="1">
                <a:latin typeface="TradeGothic" pitchFamily="1" charset="0"/>
              </a:rPr>
              <a:t>’</a:t>
            </a:r>
            <a:r>
              <a:rPr lang="en-US" sz="2000" b="1">
                <a:latin typeface="TradeGothic" pitchFamily="1" charset="0"/>
              </a:rPr>
              <a:t> for funding, Basic use of funds </a:t>
            </a:r>
          </a:p>
        </p:txBody>
      </p:sp>
      <p:sp>
        <p:nvSpPr>
          <p:cNvPr id="21509" name="Rectangle 2"/>
          <p:cNvSpPr>
            <a:spLocks noChangeArrowheads="1"/>
          </p:cNvSpPr>
          <p:nvPr/>
        </p:nvSpPr>
        <p:spPr bwMode="auto">
          <a:xfrm>
            <a:off x="2179639" y="5365753"/>
            <a:ext cx="7724230" cy="646331"/>
          </a:xfrm>
          <a:prstGeom prst="rect">
            <a:avLst/>
          </a:prstGeom>
          <a:noFill/>
          <a:ln w="9525">
            <a:noFill/>
            <a:miter lim="800000"/>
            <a:headEnd/>
            <a:tailEnd/>
          </a:ln>
        </p:spPr>
        <p:txBody>
          <a:bodyPr wrap="none">
            <a:spAutoFit/>
          </a:bodyPr>
          <a:lstStyle/>
          <a:p>
            <a:r>
              <a:rPr lang="en-US" b="1">
                <a:latin typeface="TradeGothic" pitchFamily="1" charset="0"/>
              </a:rPr>
              <a:t>Optional Slides: Exit Strategy, Partnership Agreements, Product/Service Demo, </a:t>
            </a:r>
          </a:p>
          <a:p>
            <a:r>
              <a:rPr lang="en-US" b="1">
                <a:latin typeface="TradeGothic" pitchFamily="1" charset="0"/>
              </a:rPr>
              <a:t>Existing Sales/Clients, Your </a:t>
            </a:r>
            <a:r>
              <a:rPr lang="en-US" altLang="en-US" b="1">
                <a:latin typeface="TradeGothic" pitchFamily="1" charset="0"/>
              </a:rPr>
              <a:t>“</a:t>
            </a:r>
            <a:r>
              <a:rPr lang="en-US" b="1">
                <a:latin typeface="TradeGothic" pitchFamily="1" charset="0"/>
              </a:rPr>
              <a:t>Special Sauce</a:t>
            </a:r>
            <a:r>
              <a:rPr lang="en-US" altLang="en-US" b="1">
                <a:latin typeface="TradeGothic" pitchFamily="1" charset="0"/>
              </a:rPr>
              <a:t>”</a:t>
            </a:r>
            <a:r>
              <a:rPr lang="en-US" b="1">
                <a:latin typeface="TradeGothic" pitchFamily="1" charset="0"/>
              </a:rPr>
              <a:t>  </a:t>
            </a:r>
          </a:p>
        </p:txBody>
      </p:sp>
      <p:sp>
        <p:nvSpPr>
          <p:cNvPr id="7" name="Slide Number Placeholder 6"/>
          <p:cNvSpPr>
            <a:spLocks noGrp="1"/>
          </p:cNvSpPr>
          <p:nvPr>
            <p:ph type="sldNum" sz="quarter" idx="12"/>
          </p:nvPr>
        </p:nvSpPr>
        <p:spPr>
          <a:xfrm>
            <a:off x="8737600" y="6530252"/>
            <a:ext cx="2844800" cy="365125"/>
          </a:xfrm>
        </p:spPr>
        <p:txBody>
          <a:bodyPr/>
          <a:lstStyle/>
          <a:p>
            <a:fld id="{677C3CE7-23F7-4828-823C-E0205DF2CF97}" type="slidenum">
              <a:rPr lang="en-US" b="1">
                <a:solidFill>
                  <a:schemeClr val="bg1"/>
                </a:solidFill>
              </a:rPr>
              <a:pPr/>
              <a:t>5</a:t>
            </a:fld>
            <a:endParaRPr lang="en-US" b="1" dirty="0">
              <a:solidFill>
                <a:schemeClr val="bg1"/>
              </a:solidFill>
            </a:endParaRPr>
          </a:p>
        </p:txBody>
      </p:sp>
      <p:sp>
        <p:nvSpPr>
          <p:cNvPr id="8" name="Footer Placeholder 7"/>
          <p:cNvSpPr>
            <a:spLocks noGrp="1"/>
          </p:cNvSpPr>
          <p:nvPr>
            <p:ph type="ftr" sz="quarter" idx="11"/>
          </p:nvPr>
        </p:nvSpPr>
        <p:spPr>
          <a:xfrm>
            <a:off x="4600365" y="6519638"/>
            <a:ext cx="3204000" cy="365125"/>
          </a:xfrm>
        </p:spPr>
        <p:txBody>
          <a:bodyPr/>
          <a:lstStyle/>
          <a:p>
            <a:pPr>
              <a:defRPr/>
            </a:pPr>
            <a:r>
              <a:rPr lang="en-US" dirty="0">
                <a:solidFill>
                  <a:schemeClr val="bg1"/>
                </a:solidFill>
              </a:rPr>
              <a:t>@MoE AICTE- Investor Pitch Deck Template</a:t>
            </a:r>
          </a:p>
        </p:txBody>
      </p:sp>
      <p:sp>
        <p:nvSpPr>
          <p:cNvPr id="11" name="Oval 10" descr="Your startup LOGO">
            <a:extLst>
              <a:ext uri="{FF2B5EF4-FFF2-40B4-BE49-F238E27FC236}">
                <a16:creationId xmlns:a16="http://schemas.microsoft.com/office/drawing/2014/main" id="{28113CE6-E0C5-4000-9047-5A8A504682B4}"/>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pic>
        <p:nvPicPr>
          <p:cNvPr id="3" name="Picture 4" descr="MITS Foundation Logo">
            <a:extLst>
              <a:ext uri="{FF2B5EF4-FFF2-40B4-BE49-F238E27FC236}">
                <a16:creationId xmlns:a16="http://schemas.microsoft.com/office/drawing/2014/main" id="{08488C2A-12F5-2FDD-6666-14675C0BFB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Vision / Elevator Pitch</a:t>
            </a:r>
          </a:p>
        </p:txBody>
      </p:sp>
      <p:sp>
        <p:nvSpPr>
          <p:cNvPr id="23554" name="TextBox 8"/>
          <p:cNvSpPr txBox="1">
            <a:spLocks noChangeArrowheads="1"/>
          </p:cNvSpPr>
          <p:nvPr/>
        </p:nvSpPr>
        <p:spPr bwMode="auto">
          <a:xfrm>
            <a:off x="3209925" y="1855791"/>
            <a:ext cx="6032500" cy="3170237"/>
          </a:xfrm>
          <a:prstGeom prst="rect">
            <a:avLst/>
          </a:prstGeom>
          <a:noFill/>
          <a:ln w="9525">
            <a:noFill/>
            <a:miter lim="800000"/>
            <a:headEnd/>
            <a:tailEnd/>
          </a:ln>
        </p:spPr>
        <p:txBody>
          <a:bodyPr>
            <a:spAutoFit/>
          </a:bodyPr>
          <a:lstStyle/>
          <a:p>
            <a:r>
              <a:rPr lang="en-US" sz="2000">
                <a:latin typeface="Arial" pitchFamily="34" charset="0"/>
                <a:cs typeface="Arial" pitchFamily="34" charset="0"/>
              </a:rPr>
              <a:t>A quick one-liner summary that combines your vision/product and the mission of your company</a:t>
            </a:r>
          </a:p>
          <a:p>
            <a:endParaRPr lang="en-US" sz="2000">
              <a:latin typeface="Arial" pitchFamily="34" charset="0"/>
              <a:cs typeface="Arial" pitchFamily="34" charset="0"/>
            </a:endParaRPr>
          </a:p>
          <a:p>
            <a:r>
              <a:rPr lang="en-US" sz="2000">
                <a:latin typeface="Arial" pitchFamily="34" charset="0"/>
                <a:cs typeface="Arial" pitchFamily="34" charset="0"/>
              </a:rPr>
              <a:t>Keep it short and memorable</a:t>
            </a:r>
          </a:p>
          <a:p>
            <a:endParaRPr lang="en-US" sz="2000">
              <a:latin typeface="Arial" pitchFamily="34" charset="0"/>
              <a:cs typeface="Arial" pitchFamily="34" charset="0"/>
            </a:endParaRPr>
          </a:p>
          <a:p>
            <a:r>
              <a:rPr lang="en-US" sz="2000">
                <a:latin typeface="Arial" pitchFamily="34" charset="0"/>
                <a:cs typeface="Arial" pitchFamily="34" charset="0"/>
              </a:rPr>
              <a:t>Try: making it relatable… as in </a:t>
            </a:r>
            <a:r>
              <a:rPr lang="en-US" altLang="en-US" sz="2000">
                <a:latin typeface="Arial" pitchFamily="34" charset="0"/>
                <a:cs typeface="Arial" pitchFamily="34" charset="0"/>
              </a:rPr>
              <a:t>“</a:t>
            </a:r>
            <a:r>
              <a:rPr lang="en-US" sz="2000">
                <a:latin typeface="Arial" pitchFamily="34" charset="0"/>
                <a:cs typeface="Arial" pitchFamily="34" charset="0"/>
              </a:rPr>
              <a:t>We are X for Y</a:t>
            </a:r>
            <a:r>
              <a:rPr lang="en-US" altLang="en-US" sz="2000">
                <a:latin typeface="Arial" pitchFamily="34" charset="0"/>
                <a:cs typeface="Arial" pitchFamily="34" charset="0"/>
              </a:rPr>
              <a:t>”</a:t>
            </a:r>
            <a:endParaRPr lang="en-US" sz="2000">
              <a:latin typeface="Arial" pitchFamily="34" charset="0"/>
              <a:cs typeface="Arial" pitchFamily="34" charset="0"/>
            </a:endParaRPr>
          </a:p>
          <a:p>
            <a:r>
              <a:rPr lang="en-US" sz="2000">
                <a:latin typeface="Arial" pitchFamily="34" charset="0"/>
                <a:cs typeface="Arial" pitchFamily="34" charset="0"/>
              </a:rPr>
              <a:t>(</a:t>
            </a:r>
            <a:r>
              <a:rPr lang="en-US" altLang="en-US" sz="2000">
                <a:latin typeface="Arial" pitchFamily="34" charset="0"/>
                <a:cs typeface="Arial" pitchFamily="34" charset="0"/>
              </a:rPr>
              <a:t>“</a:t>
            </a:r>
            <a:r>
              <a:rPr lang="en-US" sz="2000">
                <a:latin typeface="Arial" pitchFamily="34" charset="0"/>
                <a:cs typeface="Arial" pitchFamily="34" charset="0"/>
              </a:rPr>
              <a:t>We are AirBNB for Event Spaces</a:t>
            </a:r>
            <a:r>
              <a:rPr lang="en-US" altLang="en-US" sz="2000">
                <a:latin typeface="Arial" pitchFamily="34" charset="0"/>
                <a:cs typeface="Arial" pitchFamily="34" charset="0"/>
              </a:rPr>
              <a:t>”</a:t>
            </a:r>
            <a:r>
              <a:rPr lang="en-US" sz="2000">
                <a:latin typeface="Arial" pitchFamily="34" charset="0"/>
                <a:cs typeface="Arial" pitchFamily="34" charset="0"/>
              </a:rPr>
              <a:t>)</a:t>
            </a:r>
          </a:p>
          <a:p>
            <a:r>
              <a:rPr lang="en-US" sz="2000">
                <a:latin typeface="Arial" pitchFamily="34" charset="0"/>
                <a:cs typeface="Arial" pitchFamily="34" charset="0"/>
              </a:rPr>
              <a:t>(</a:t>
            </a:r>
            <a:r>
              <a:rPr lang="en-US" altLang="en-US" sz="2000">
                <a:latin typeface="Arial" pitchFamily="34" charset="0"/>
                <a:cs typeface="Arial" pitchFamily="34" charset="0"/>
              </a:rPr>
              <a:t>“</a:t>
            </a:r>
            <a:r>
              <a:rPr lang="en-US" sz="2000">
                <a:latin typeface="Arial" pitchFamily="34" charset="0"/>
                <a:cs typeface="Arial" pitchFamily="34" charset="0"/>
              </a:rPr>
              <a:t>We are the Starbucks of Frozen Yogurt</a:t>
            </a:r>
            <a:r>
              <a:rPr lang="en-US" altLang="en-US" sz="2000">
                <a:latin typeface="Arial" pitchFamily="34" charset="0"/>
                <a:cs typeface="Arial" pitchFamily="34" charset="0"/>
              </a:rPr>
              <a:t>”</a:t>
            </a:r>
            <a:r>
              <a:rPr lang="en-US" sz="2000">
                <a:latin typeface="Arial" pitchFamily="34" charset="0"/>
                <a:cs typeface="Arial" pitchFamily="34" charset="0"/>
              </a:rPr>
              <a:t>)</a:t>
            </a:r>
          </a:p>
          <a:p>
            <a:endParaRPr lang="en-US" sz="2000">
              <a:latin typeface="Arial" pitchFamily="34" charset="0"/>
              <a:cs typeface="Arial" pitchFamily="34" charset="0"/>
            </a:endParaRPr>
          </a:p>
          <a:p>
            <a:endParaRPr lang="en-US" sz="2000">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677C3CE7-23F7-4828-823C-E0205DF2CF97}" type="slidenum">
              <a:rPr lang="en-US" b="1">
                <a:solidFill>
                  <a:schemeClr val="bg1"/>
                </a:solidFill>
              </a:rPr>
              <a:pPr/>
              <a:t>6</a:t>
            </a:fld>
            <a:endParaRPr lang="en-US" b="1" dirty="0">
              <a:solidFill>
                <a:schemeClr val="bg1"/>
              </a:solidFill>
            </a:endParaRPr>
          </a:p>
        </p:txBody>
      </p:sp>
      <p:sp>
        <p:nvSpPr>
          <p:cNvPr id="11" name="Oval 10" descr="Your startup LOGO">
            <a:extLst>
              <a:ext uri="{FF2B5EF4-FFF2-40B4-BE49-F238E27FC236}">
                <a16:creationId xmlns:a16="http://schemas.microsoft.com/office/drawing/2014/main" id="{631A1A77-6C96-4C3F-8A26-E3248F3465AA}"/>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5" name="Rectangle 14">
            <a:extLst>
              <a:ext uri="{FF2B5EF4-FFF2-40B4-BE49-F238E27FC236}">
                <a16:creationId xmlns:a16="http://schemas.microsoft.com/office/drawing/2014/main" id="{AFF6EECC-CBAE-4E7E-A121-BB6159CA0BC5}"/>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6" name="Slide Number Placeholder 6">
            <a:extLst>
              <a:ext uri="{FF2B5EF4-FFF2-40B4-BE49-F238E27FC236}">
                <a16:creationId xmlns:a16="http://schemas.microsoft.com/office/drawing/2014/main" id="{F6FF8859-67DC-4D4B-8795-9B35BE85365E}"/>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6</a:t>
            </a:fld>
            <a:endParaRPr lang="en-US" b="1" dirty="0">
              <a:solidFill>
                <a:schemeClr val="bg1"/>
              </a:solidFill>
            </a:endParaRPr>
          </a:p>
        </p:txBody>
      </p:sp>
      <p:sp>
        <p:nvSpPr>
          <p:cNvPr id="17" name="Footer Placeholder 7">
            <a:extLst>
              <a:ext uri="{FF2B5EF4-FFF2-40B4-BE49-F238E27FC236}">
                <a16:creationId xmlns:a16="http://schemas.microsoft.com/office/drawing/2014/main" id="{E96EF2A5-D398-4BC4-BF98-078118FE961F}"/>
              </a:ext>
            </a:extLst>
          </p:cNvPr>
          <p:cNvSpPr>
            <a:spLocks noGrp="1"/>
          </p:cNvSpPr>
          <p:nvPr>
            <p:ph type="ftr" sz="quarter" idx="11"/>
          </p:nvPr>
        </p:nvSpPr>
        <p:spPr>
          <a:xfrm>
            <a:off x="4600365" y="6519638"/>
            <a:ext cx="3204000" cy="365125"/>
          </a:xfrm>
        </p:spPr>
        <p:txBody>
          <a:bodyPr/>
          <a:lstStyle/>
          <a:p>
            <a:pPr>
              <a:defRPr/>
            </a:pPr>
            <a:r>
              <a:rPr lang="en-US" dirty="0">
                <a:solidFill>
                  <a:schemeClr val="bg1"/>
                </a:solidFill>
              </a:rPr>
              <a:t>@MoE AICTE- Investor Pitch Deck Template</a:t>
            </a:r>
          </a:p>
        </p:txBody>
      </p:sp>
      <p:pic>
        <p:nvPicPr>
          <p:cNvPr id="2" name="Picture 4" descr="MITS Foundation Logo">
            <a:extLst>
              <a:ext uri="{FF2B5EF4-FFF2-40B4-BE49-F238E27FC236}">
                <a16:creationId xmlns:a16="http://schemas.microsoft.com/office/drawing/2014/main" id="{6C9A85E2-454A-7FE0-6CE8-587A9EF42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03200" y="1224122"/>
            <a:ext cx="4311650" cy="1143000"/>
          </a:xfrm>
        </p:spPr>
        <p:txBody>
          <a:bodyPr/>
          <a:lstStyle/>
          <a:p>
            <a:pPr eaLnBrk="1" hangingPunct="1"/>
            <a:r>
              <a:rPr lang="en-US" b="1" dirty="0">
                <a:solidFill>
                  <a:srgbClr val="727272"/>
                </a:solidFill>
                <a:latin typeface="Arial" pitchFamily="34" charset="0"/>
                <a:ea typeface="ＭＳ Ｐゴシック" pitchFamily="1" charset="-128"/>
                <a:cs typeface="Arial" pitchFamily="34" charset="0"/>
              </a:rPr>
              <a:t>Traction</a:t>
            </a:r>
          </a:p>
        </p:txBody>
      </p:sp>
      <p:sp>
        <p:nvSpPr>
          <p:cNvPr id="25604" name="TextBox 8"/>
          <p:cNvSpPr txBox="1">
            <a:spLocks noChangeArrowheads="1"/>
          </p:cNvSpPr>
          <p:nvPr/>
        </p:nvSpPr>
        <p:spPr bwMode="auto">
          <a:xfrm>
            <a:off x="457199" y="2742248"/>
            <a:ext cx="5638800" cy="2862262"/>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Show your timeline and milestones to date</a:t>
            </a:r>
          </a:p>
          <a:p>
            <a:endParaRPr lang="en-US" sz="2000" dirty="0">
              <a:latin typeface="Arial" pitchFamily="34" charset="0"/>
              <a:cs typeface="Arial" pitchFamily="34" charset="0"/>
            </a:endParaRPr>
          </a:p>
          <a:p>
            <a:r>
              <a:rPr lang="en-US" sz="2000" dirty="0">
                <a:latin typeface="Arial" pitchFamily="34" charset="0"/>
                <a:cs typeface="Arial" pitchFamily="34" charset="0"/>
              </a:rPr>
              <a:t>Growth metrics are key at early stage</a:t>
            </a:r>
          </a:p>
          <a:p>
            <a:endParaRPr lang="en-US" sz="2000" dirty="0">
              <a:latin typeface="Arial" pitchFamily="34" charset="0"/>
              <a:cs typeface="Arial" pitchFamily="34" charset="0"/>
            </a:endParaRPr>
          </a:p>
          <a:p>
            <a:r>
              <a:rPr lang="en-US" sz="2000" dirty="0">
                <a:latin typeface="Arial" pitchFamily="34" charset="0"/>
                <a:cs typeface="Arial" pitchFamily="34" charset="0"/>
              </a:rPr>
              <a:t>Highlight press, partnerships, accolades</a:t>
            </a:r>
          </a:p>
          <a:p>
            <a:endParaRPr lang="en-US" sz="2000" dirty="0">
              <a:latin typeface="Arial" pitchFamily="34" charset="0"/>
              <a:cs typeface="Arial" pitchFamily="34" charset="0"/>
            </a:endParaRPr>
          </a:p>
          <a:p>
            <a:r>
              <a:rPr lang="en-US" sz="2000" dirty="0">
                <a:latin typeface="Arial" pitchFamily="34" charset="0"/>
                <a:cs typeface="Arial" pitchFamily="34" charset="0"/>
              </a:rPr>
              <a:t>Customer success stories and/or testimonials</a:t>
            </a: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7</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10" name="Oval 9" descr="Your startup LOGO">
            <a:extLst>
              <a:ext uri="{FF2B5EF4-FFF2-40B4-BE49-F238E27FC236}">
                <a16:creationId xmlns:a16="http://schemas.microsoft.com/office/drawing/2014/main" id="{29F555CC-69E6-4DE3-BB38-46D760F4E2B5}"/>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1" name="TextBox 8">
            <a:extLst>
              <a:ext uri="{FF2B5EF4-FFF2-40B4-BE49-F238E27FC236}">
                <a16:creationId xmlns:a16="http://schemas.microsoft.com/office/drawing/2014/main" id="{3C924C49-E0EB-A83F-3A5C-937B7471CF10}"/>
              </a:ext>
            </a:extLst>
          </p:cNvPr>
          <p:cNvSpPr txBox="1">
            <a:spLocks noChangeArrowheads="1"/>
          </p:cNvSpPr>
          <p:nvPr/>
        </p:nvSpPr>
        <p:spPr bwMode="auto">
          <a:xfrm>
            <a:off x="6349368" y="2760346"/>
            <a:ext cx="6213475" cy="2246312"/>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Define Your Market: What business/space you are in</a:t>
            </a:r>
          </a:p>
          <a:p>
            <a:endParaRPr lang="en-US" sz="2000" dirty="0">
              <a:latin typeface="Arial" pitchFamily="34" charset="0"/>
              <a:cs typeface="Arial" pitchFamily="34" charset="0"/>
            </a:endParaRPr>
          </a:p>
          <a:p>
            <a:r>
              <a:rPr lang="en-US" sz="2000" dirty="0">
                <a:latin typeface="Arial" pitchFamily="34" charset="0"/>
                <a:cs typeface="Arial" pitchFamily="34" charset="0"/>
              </a:rPr>
              <a:t>Total Market Size: Dollar Size, Your Place/Niche</a:t>
            </a:r>
          </a:p>
          <a:p>
            <a:endParaRPr lang="en-US" sz="2000" dirty="0">
              <a:latin typeface="Arial" pitchFamily="34" charset="0"/>
              <a:cs typeface="Arial" pitchFamily="34" charset="0"/>
            </a:endParaRPr>
          </a:p>
          <a:p>
            <a:r>
              <a:rPr lang="en-US" sz="2000" dirty="0">
                <a:latin typeface="Arial" pitchFamily="34" charset="0"/>
                <a:cs typeface="Arial" pitchFamily="34" charset="0"/>
              </a:rPr>
              <a:t>Customers: Clearly define exactly who you serve</a:t>
            </a:r>
          </a:p>
          <a:p>
            <a:endParaRPr lang="en-US" sz="2000" dirty="0">
              <a:latin typeface="Arial" pitchFamily="34" charset="0"/>
              <a:cs typeface="Arial" pitchFamily="34" charset="0"/>
            </a:endParaRPr>
          </a:p>
          <a:p>
            <a:r>
              <a:rPr lang="en-US" sz="2000" dirty="0">
                <a:latin typeface="Arial" pitchFamily="34" charset="0"/>
                <a:cs typeface="Arial" pitchFamily="34" charset="0"/>
              </a:rPr>
              <a:t>Macro Trends &amp; Insights</a:t>
            </a:r>
          </a:p>
        </p:txBody>
      </p:sp>
      <p:sp>
        <p:nvSpPr>
          <p:cNvPr id="12" name="Title 1">
            <a:extLst>
              <a:ext uri="{FF2B5EF4-FFF2-40B4-BE49-F238E27FC236}">
                <a16:creationId xmlns:a16="http://schemas.microsoft.com/office/drawing/2014/main" id="{4FFA3F60-2F2C-88D9-E598-38A6A2E42780}"/>
              </a:ext>
            </a:extLst>
          </p:cNvPr>
          <p:cNvSpPr txBox="1">
            <a:spLocks/>
          </p:cNvSpPr>
          <p:nvPr/>
        </p:nvSpPr>
        <p:spPr bwMode="auto">
          <a:xfrm>
            <a:off x="5978525" y="1140763"/>
            <a:ext cx="62134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TradeGothic"/>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TradeGothic"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adeGothic" charset="0"/>
                <a:ea typeface="ＭＳ Ｐゴシック" charset="0"/>
                <a:cs typeface="ＭＳ Ｐゴシック" charset="0"/>
              </a:defRPr>
            </a:lvl9pPr>
          </a:lstStyle>
          <a:p>
            <a:pPr eaLnBrk="1" hangingPunct="1"/>
            <a:r>
              <a:rPr lang="en-US" b="1">
                <a:solidFill>
                  <a:srgbClr val="727272"/>
                </a:solidFill>
                <a:latin typeface="Arial" pitchFamily="34" charset="0"/>
                <a:ea typeface="ＭＳ Ｐゴシック" pitchFamily="1" charset="-128"/>
                <a:cs typeface="Arial" pitchFamily="34" charset="0"/>
              </a:rPr>
              <a:t>Market Opportunity</a:t>
            </a:r>
            <a:endParaRPr lang="en-US" b="1" dirty="0">
              <a:solidFill>
                <a:srgbClr val="727272"/>
              </a:solidFill>
              <a:latin typeface="Arial" pitchFamily="34" charset="0"/>
              <a:ea typeface="ＭＳ Ｐゴシック" pitchFamily="1" charset="-128"/>
              <a:cs typeface="Arial" pitchFamily="34" charset="0"/>
            </a:endParaRPr>
          </a:p>
        </p:txBody>
      </p:sp>
      <p:sp>
        <p:nvSpPr>
          <p:cNvPr id="16" name="Rectangle 15">
            <a:extLst>
              <a:ext uri="{FF2B5EF4-FFF2-40B4-BE49-F238E27FC236}">
                <a16:creationId xmlns:a16="http://schemas.microsoft.com/office/drawing/2014/main" id="{BA0F0FCF-D670-4827-B198-E15569BBA6FD}"/>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7" name="Slide Number Placeholder 6">
            <a:extLst>
              <a:ext uri="{FF2B5EF4-FFF2-40B4-BE49-F238E27FC236}">
                <a16:creationId xmlns:a16="http://schemas.microsoft.com/office/drawing/2014/main" id="{83B596EA-B028-4317-82DC-4D8C78F714B4}"/>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7</a:t>
            </a:fld>
            <a:endParaRPr lang="en-US" b="1" dirty="0">
              <a:solidFill>
                <a:schemeClr val="bg1"/>
              </a:solidFill>
            </a:endParaRPr>
          </a:p>
        </p:txBody>
      </p:sp>
      <p:sp>
        <p:nvSpPr>
          <p:cNvPr id="18" name="Footer Placeholder 7">
            <a:extLst>
              <a:ext uri="{FF2B5EF4-FFF2-40B4-BE49-F238E27FC236}">
                <a16:creationId xmlns:a16="http://schemas.microsoft.com/office/drawing/2014/main" id="{14FD055C-A051-4D7C-B0E6-8C7E3ABF5B1E}"/>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9881FF19-6CF8-154F-ABE9-C683D19E50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The Problem</a:t>
            </a:r>
          </a:p>
        </p:txBody>
      </p:sp>
      <p:sp>
        <p:nvSpPr>
          <p:cNvPr id="29698" name="TextBox 21"/>
          <p:cNvSpPr txBox="1">
            <a:spLocks noChangeArrowheads="1"/>
          </p:cNvSpPr>
          <p:nvPr/>
        </p:nvSpPr>
        <p:spPr bwMode="auto">
          <a:xfrm>
            <a:off x="2908300" y="1187450"/>
            <a:ext cx="6807200" cy="400050"/>
          </a:xfrm>
          <a:prstGeom prst="rect">
            <a:avLst/>
          </a:prstGeom>
          <a:noFill/>
          <a:ln w="9525">
            <a:noFill/>
            <a:miter lim="800000"/>
            <a:headEnd/>
            <a:tailEnd/>
          </a:ln>
        </p:spPr>
        <p:txBody>
          <a:bodyPr>
            <a:spAutoFit/>
          </a:bodyPr>
          <a:lstStyle/>
          <a:p>
            <a:r>
              <a:rPr lang="en-US" sz="2000">
                <a:latin typeface="Arial" pitchFamily="34" charset="0"/>
                <a:cs typeface="Arial" pitchFamily="34" charset="0"/>
              </a:rPr>
              <a:t>Define the real problem/need you</a:t>
            </a:r>
            <a:r>
              <a:rPr lang="en-US" altLang="en-US" sz="2000">
                <a:latin typeface="Arial" pitchFamily="34" charset="0"/>
                <a:cs typeface="Arial" pitchFamily="34" charset="0"/>
              </a:rPr>
              <a:t>’</a:t>
            </a:r>
            <a:r>
              <a:rPr lang="en-US" sz="2000">
                <a:latin typeface="Arial" pitchFamily="34" charset="0"/>
                <a:cs typeface="Arial" pitchFamily="34" charset="0"/>
              </a:rPr>
              <a:t>re solving, and for who.</a:t>
            </a:r>
          </a:p>
        </p:txBody>
      </p:sp>
      <p:sp>
        <p:nvSpPr>
          <p:cNvPr id="23" name="TextBox 22"/>
          <p:cNvSpPr txBox="1"/>
          <p:nvPr/>
        </p:nvSpPr>
        <p:spPr>
          <a:xfrm>
            <a:off x="3006728" y="3435350"/>
            <a:ext cx="5832475" cy="1016000"/>
          </a:xfrm>
          <a:prstGeom prst="rect">
            <a:avLst/>
          </a:prstGeom>
          <a:solidFill>
            <a:schemeClr val="bg1">
              <a:alpha val="84000"/>
            </a:schemeClr>
          </a:solidFill>
          <a:ln>
            <a:noFill/>
          </a:ln>
        </p:spPr>
        <p:style>
          <a:lnRef idx="2">
            <a:schemeClr val="accent5"/>
          </a:lnRef>
          <a:fillRef idx="1">
            <a:schemeClr val="lt1"/>
          </a:fillRef>
          <a:effectRef idx="0">
            <a:schemeClr val="accent5"/>
          </a:effectRef>
          <a:fontRef idx="minor">
            <a:schemeClr val="dk1"/>
          </a:fontRef>
        </p:style>
        <p:txBody>
          <a:bodyPr>
            <a:spAutoFit/>
          </a:bodyPr>
          <a:lstStyle/>
          <a:p>
            <a:pPr algn="ctr" fontAlgn="auto">
              <a:spcBef>
                <a:spcPts val="0"/>
              </a:spcBef>
              <a:spcAft>
                <a:spcPts val="0"/>
              </a:spcAft>
              <a:defRPr/>
            </a:pPr>
            <a:r>
              <a:rPr lang="en-US" sz="2000" dirty="0">
                <a:solidFill>
                  <a:srgbClr val="000000"/>
                </a:solidFill>
                <a:latin typeface="Arial"/>
                <a:cs typeface="Arial"/>
              </a:rPr>
              <a:t>Who else is already doing this, and how are they going about it and what are they not getting right or doing wrong?</a:t>
            </a:r>
          </a:p>
        </p:txBody>
      </p:sp>
      <p:sp>
        <p:nvSpPr>
          <p:cNvPr id="10" name="Title 1"/>
          <p:cNvSpPr txBox="1">
            <a:spLocks/>
          </p:cNvSpPr>
          <p:nvPr/>
        </p:nvSpPr>
        <p:spPr>
          <a:xfrm>
            <a:off x="1938338" y="2216150"/>
            <a:ext cx="8229600" cy="1143000"/>
          </a:xfrm>
          <a:prstGeom prst="rect">
            <a:avLst/>
          </a:prstGeom>
        </p:spPr>
        <p:txBody>
          <a:bodyPr anchor="ctr">
            <a:normAutofit/>
          </a:bodyPr>
          <a:lstStyle/>
          <a:p>
            <a:pPr algn="ctr" fontAlgn="auto">
              <a:spcAft>
                <a:spcPts val="0"/>
              </a:spcAft>
              <a:defRPr/>
            </a:pPr>
            <a:r>
              <a:rPr lang="en-US" sz="4400" b="1" dirty="0">
                <a:solidFill>
                  <a:srgbClr val="727272"/>
                </a:solidFill>
                <a:latin typeface="Arial"/>
                <a:ea typeface="+mj-ea"/>
                <a:cs typeface="Arial"/>
              </a:rPr>
              <a:t>Current Solutions</a:t>
            </a:r>
          </a:p>
        </p:txBody>
      </p:sp>
      <p:sp>
        <p:nvSpPr>
          <p:cNvPr id="9" name="Slide Number Placeholder 8"/>
          <p:cNvSpPr>
            <a:spLocks noGrp="1"/>
          </p:cNvSpPr>
          <p:nvPr>
            <p:ph type="sldNum" sz="quarter" idx="12"/>
          </p:nvPr>
        </p:nvSpPr>
        <p:spPr/>
        <p:txBody>
          <a:bodyPr/>
          <a:lstStyle/>
          <a:p>
            <a:fld id="{677C3CE7-23F7-4828-823C-E0205DF2CF97}" type="slidenum">
              <a:rPr lang="en-US" b="1" smtClean="0">
                <a:solidFill>
                  <a:schemeClr val="bg1"/>
                </a:solidFill>
              </a:rPr>
              <a:pPr/>
              <a:t>8</a:t>
            </a:fld>
            <a:endParaRPr lang="en-US" b="1" dirty="0">
              <a:solidFill>
                <a:schemeClr val="bg1"/>
              </a:solidFill>
            </a:endParaRPr>
          </a:p>
        </p:txBody>
      </p:sp>
      <p:sp>
        <p:nvSpPr>
          <p:cNvPr id="11" name="Footer Placeholder 10"/>
          <p:cNvSpPr>
            <a:spLocks noGrp="1"/>
          </p:cNvSpPr>
          <p:nvPr>
            <p:ph type="ftr" sz="quarter" idx="11"/>
          </p:nvPr>
        </p:nvSpPr>
        <p:spPr>
          <a:xfrm>
            <a:off x="4648200" y="6356353"/>
            <a:ext cx="3168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14" name="Oval 13" descr="Your startup LOGO">
            <a:extLst>
              <a:ext uri="{FF2B5EF4-FFF2-40B4-BE49-F238E27FC236}">
                <a16:creationId xmlns:a16="http://schemas.microsoft.com/office/drawing/2014/main" id="{212FFA8C-657B-4E2B-A325-69EB6FEC1598}"/>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8" name="Rectangle 17">
            <a:extLst>
              <a:ext uri="{FF2B5EF4-FFF2-40B4-BE49-F238E27FC236}">
                <a16:creationId xmlns:a16="http://schemas.microsoft.com/office/drawing/2014/main" id="{FA89D4F7-2AF6-4FEA-8D97-0BB060F3BDA6}"/>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9" name="Slide Number Placeholder 6">
            <a:extLst>
              <a:ext uri="{FF2B5EF4-FFF2-40B4-BE49-F238E27FC236}">
                <a16:creationId xmlns:a16="http://schemas.microsoft.com/office/drawing/2014/main" id="{15122F44-B6C1-4A44-BCAD-4801390D133B}"/>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8</a:t>
            </a:fld>
            <a:endParaRPr lang="en-US" b="1" dirty="0">
              <a:solidFill>
                <a:schemeClr val="bg1"/>
              </a:solidFill>
            </a:endParaRPr>
          </a:p>
        </p:txBody>
      </p:sp>
      <p:sp>
        <p:nvSpPr>
          <p:cNvPr id="20" name="Footer Placeholder 7">
            <a:extLst>
              <a:ext uri="{FF2B5EF4-FFF2-40B4-BE49-F238E27FC236}">
                <a16:creationId xmlns:a16="http://schemas.microsoft.com/office/drawing/2014/main" id="{C567242D-2467-4EE6-9447-8124D59D2E9B}"/>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FB6E6A44-BFF0-C945-EFBB-4097F2BE7B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b="1">
                <a:solidFill>
                  <a:srgbClr val="727272"/>
                </a:solidFill>
                <a:latin typeface="Arial" pitchFamily="34" charset="0"/>
                <a:ea typeface="ＭＳ Ｐゴシック" pitchFamily="1" charset="-128"/>
                <a:cs typeface="Arial" pitchFamily="34" charset="0"/>
              </a:rPr>
              <a:t>Product / Service</a:t>
            </a:r>
          </a:p>
        </p:txBody>
      </p:sp>
      <p:sp>
        <p:nvSpPr>
          <p:cNvPr id="31748" name="TextBox 8"/>
          <p:cNvSpPr txBox="1">
            <a:spLocks noChangeArrowheads="1"/>
          </p:cNvSpPr>
          <p:nvPr/>
        </p:nvSpPr>
        <p:spPr bwMode="auto">
          <a:xfrm>
            <a:off x="3248028" y="1944688"/>
            <a:ext cx="6099175" cy="1631950"/>
          </a:xfrm>
          <a:prstGeom prst="rect">
            <a:avLst/>
          </a:prstGeom>
          <a:noFill/>
          <a:ln w="9525">
            <a:noFill/>
            <a:miter lim="800000"/>
            <a:headEnd/>
            <a:tailEnd/>
          </a:ln>
        </p:spPr>
        <p:txBody>
          <a:bodyPr>
            <a:spAutoFit/>
          </a:bodyPr>
          <a:lstStyle/>
          <a:p>
            <a:r>
              <a:rPr lang="en-US" sz="2000">
                <a:latin typeface="Arial" pitchFamily="34" charset="0"/>
                <a:cs typeface="Arial" pitchFamily="34" charset="0"/>
              </a:rPr>
              <a:t>Tell the story of your customer and how customers use/value your product or service</a:t>
            </a:r>
          </a:p>
          <a:p>
            <a:endParaRPr lang="en-US" sz="2000">
              <a:latin typeface="Arial" pitchFamily="34" charset="0"/>
              <a:cs typeface="Arial" pitchFamily="34" charset="0"/>
            </a:endParaRPr>
          </a:p>
          <a:p>
            <a:r>
              <a:rPr lang="en-US" sz="2000">
                <a:latin typeface="Arial" pitchFamily="34" charset="0"/>
                <a:cs typeface="Arial" pitchFamily="34" charset="0"/>
              </a:rPr>
              <a:t>Images and visuals are better than lots of text: show don</a:t>
            </a:r>
            <a:r>
              <a:rPr lang="en-US" altLang="en-US" sz="2000">
                <a:latin typeface="Arial" pitchFamily="34" charset="0"/>
                <a:cs typeface="Arial" pitchFamily="34" charset="0"/>
              </a:rPr>
              <a:t>’</a:t>
            </a:r>
            <a:r>
              <a:rPr lang="en-US" sz="2000">
                <a:latin typeface="Arial" pitchFamily="34" charset="0"/>
                <a:cs typeface="Arial" pitchFamily="34" charset="0"/>
              </a:rPr>
              <a:t>t tell</a:t>
            </a:r>
          </a:p>
        </p:txBody>
      </p:sp>
      <p:sp>
        <p:nvSpPr>
          <p:cNvPr id="6" name="Slide Number Placeholder 5"/>
          <p:cNvSpPr>
            <a:spLocks noGrp="1"/>
          </p:cNvSpPr>
          <p:nvPr>
            <p:ph type="sldNum" sz="quarter" idx="12"/>
          </p:nvPr>
        </p:nvSpPr>
        <p:spPr/>
        <p:txBody>
          <a:bodyPr/>
          <a:lstStyle/>
          <a:p>
            <a:fld id="{677C3CE7-23F7-4828-823C-E0205DF2CF97}" type="slidenum">
              <a:rPr lang="en-US" b="1" smtClean="0">
                <a:solidFill>
                  <a:schemeClr val="bg1"/>
                </a:solidFill>
              </a:rPr>
              <a:pPr/>
              <a:t>9</a:t>
            </a:fld>
            <a:endParaRPr lang="en-US" b="1" dirty="0">
              <a:solidFill>
                <a:schemeClr val="bg1"/>
              </a:solidFill>
            </a:endParaRPr>
          </a:p>
        </p:txBody>
      </p:sp>
      <p:sp>
        <p:nvSpPr>
          <p:cNvPr id="7" name="Footer Placeholder 6"/>
          <p:cNvSpPr>
            <a:spLocks noGrp="1"/>
          </p:cNvSpPr>
          <p:nvPr>
            <p:ph type="ftr" sz="quarter" idx="11"/>
          </p:nvPr>
        </p:nvSpPr>
        <p:spPr>
          <a:xfrm>
            <a:off x="4648200" y="6356353"/>
            <a:ext cx="3204000" cy="365125"/>
          </a:xfrm>
        </p:spPr>
        <p:txBody>
          <a:bodyPr/>
          <a:lstStyle/>
          <a:p>
            <a:pPr>
              <a:defRPr/>
            </a:pPr>
            <a:r>
              <a:rPr lang="en-US">
                <a:solidFill>
                  <a:schemeClr val="bg1"/>
                </a:solidFill>
              </a:rPr>
              <a:t>@MoE AICTE- Investor Pitch Deck Template</a:t>
            </a:r>
            <a:endParaRPr lang="en-US" dirty="0">
              <a:solidFill>
                <a:schemeClr val="bg1"/>
              </a:solidFill>
            </a:endParaRPr>
          </a:p>
        </p:txBody>
      </p:sp>
      <p:sp>
        <p:nvSpPr>
          <p:cNvPr id="8" name="Oval 7" descr="Your startup LOGO">
            <a:extLst>
              <a:ext uri="{FF2B5EF4-FFF2-40B4-BE49-F238E27FC236}">
                <a16:creationId xmlns:a16="http://schemas.microsoft.com/office/drawing/2014/main" id="{9175D719-6C8C-4584-A8EB-2B5A8181D000}"/>
              </a:ext>
              <a:ext uri="{C183D7F6-B498-43B3-948B-1728B52AA6E4}">
                <adec:decorative xmlns:adec="http://schemas.microsoft.com/office/drawing/2017/decorative" val="0"/>
              </a:ext>
            </a:extLst>
          </p:cNvPr>
          <p:cNvSpPr/>
          <p:nvPr/>
        </p:nvSpPr>
        <p:spPr>
          <a:xfrm>
            <a:off x="141514" y="107066"/>
            <a:ext cx="1251857" cy="80733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Your startup LOGO</a:t>
            </a:r>
            <a:endParaRPr lang="en-IN" dirty="0"/>
          </a:p>
        </p:txBody>
      </p:sp>
      <p:sp>
        <p:nvSpPr>
          <p:cNvPr id="14" name="Rectangle 13">
            <a:extLst>
              <a:ext uri="{FF2B5EF4-FFF2-40B4-BE49-F238E27FC236}">
                <a16:creationId xmlns:a16="http://schemas.microsoft.com/office/drawing/2014/main" id="{406D5A35-EFAB-47BB-BC64-A02D8D5FA95B}"/>
              </a:ext>
            </a:extLst>
          </p:cNvPr>
          <p:cNvSpPr>
            <a:spLocks noChangeArrowheads="1"/>
          </p:cNvSpPr>
          <p:nvPr/>
        </p:nvSpPr>
        <p:spPr bwMode="auto">
          <a:xfrm>
            <a:off x="0" y="6567632"/>
            <a:ext cx="12191999" cy="290367"/>
          </a:xfrm>
          <a:prstGeom prst="rect">
            <a:avLst/>
          </a:prstGeom>
          <a:solidFill>
            <a:srgbClr val="0070C0"/>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accent2">
                  <a:lumMod val="75000"/>
                </a:schemeClr>
              </a:solidFill>
              <a:latin typeface="+mn-lt"/>
              <a:ea typeface="+mn-ea"/>
            </a:endParaRPr>
          </a:p>
        </p:txBody>
      </p:sp>
      <p:sp>
        <p:nvSpPr>
          <p:cNvPr id="15" name="Slide Number Placeholder 6">
            <a:extLst>
              <a:ext uri="{FF2B5EF4-FFF2-40B4-BE49-F238E27FC236}">
                <a16:creationId xmlns:a16="http://schemas.microsoft.com/office/drawing/2014/main" id="{DD60D87C-E644-4E01-9DD6-9B9981A0DAEF}"/>
              </a:ext>
            </a:extLst>
          </p:cNvPr>
          <p:cNvSpPr txBox="1">
            <a:spLocks/>
          </p:cNvSpPr>
          <p:nvPr/>
        </p:nvSpPr>
        <p:spPr>
          <a:xfrm>
            <a:off x="8737600" y="6530252"/>
            <a:ext cx="28448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TradeGothic" pitchFamily="1"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fld id="{677C3CE7-23F7-4828-823C-E0205DF2CF97}" type="slidenum">
              <a:rPr lang="en-US" b="1" smtClean="0">
                <a:solidFill>
                  <a:schemeClr val="bg1"/>
                </a:solidFill>
              </a:rPr>
              <a:pPr/>
              <a:t>9</a:t>
            </a:fld>
            <a:endParaRPr lang="en-US" b="1" dirty="0">
              <a:solidFill>
                <a:schemeClr val="bg1"/>
              </a:solidFill>
            </a:endParaRPr>
          </a:p>
        </p:txBody>
      </p:sp>
      <p:sp>
        <p:nvSpPr>
          <p:cNvPr id="16" name="Footer Placeholder 7">
            <a:extLst>
              <a:ext uri="{FF2B5EF4-FFF2-40B4-BE49-F238E27FC236}">
                <a16:creationId xmlns:a16="http://schemas.microsoft.com/office/drawing/2014/main" id="{74A4DE68-8343-4377-849F-BEFBA235D1EE}"/>
              </a:ext>
            </a:extLst>
          </p:cNvPr>
          <p:cNvSpPr txBox="1">
            <a:spLocks/>
          </p:cNvSpPr>
          <p:nvPr/>
        </p:nvSpPr>
        <p:spPr>
          <a:xfrm>
            <a:off x="4600365" y="6519638"/>
            <a:ext cx="3204000" cy="365125"/>
          </a:xfrm>
          <a:prstGeom prst="rect">
            <a:avLst/>
          </a:prstGeom>
        </p:spPr>
        <p:txBody>
          <a:bodyPr vert="horz" lIns="91440" tIns="45720" rIns="91440" bIns="45720" rtlCol="0" anchor="ctr"/>
          <a:lstStyle>
            <a:defPPr>
              <a:defRPr lang="en-US"/>
            </a:defPPr>
            <a:lvl1pPr algn="ctr" defTabSz="457200" rtl="0" fontAlgn="auto">
              <a:spcBef>
                <a:spcPts val="0"/>
              </a:spcBef>
              <a:spcAft>
                <a:spcPts val="0"/>
              </a:spcAft>
              <a:defRPr sz="1200" kern="1200">
                <a:solidFill>
                  <a:schemeClr val="tx1">
                    <a:tint val="75000"/>
                  </a:schemeClr>
                </a:solidFill>
                <a:latin typeface="TradeGothic"/>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1" charset="-128"/>
                <a:cs typeface="+mn-cs"/>
              </a:defRPr>
            </a:lvl5pPr>
            <a:lvl6pPr marL="2286000" algn="l" defTabSz="914400" rtl="0" eaLnBrk="1" latinLnBrk="0" hangingPunct="1">
              <a:defRPr kern="1200">
                <a:solidFill>
                  <a:schemeClr val="tx1"/>
                </a:solidFill>
                <a:latin typeface="Calibri" pitchFamily="34" charset="0"/>
                <a:ea typeface="ＭＳ Ｐゴシック" pitchFamily="1" charset="-128"/>
                <a:cs typeface="+mn-cs"/>
              </a:defRPr>
            </a:lvl6pPr>
            <a:lvl7pPr marL="2743200" algn="l" defTabSz="914400" rtl="0" eaLnBrk="1" latinLnBrk="0" hangingPunct="1">
              <a:defRPr kern="1200">
                <a:solidFill>
                  <a:schemeClr val="tx1"/>
                </a:solidFill>
                <a:latin typeface="Calibri" pitchFamily="34" charset="0"/>
                <a:ea typeface="ＭＳ Ｐゴシック" pitchFamily="1" charset="-128"/>
                <a:cs typeface="+mn-cs"/>
              </a:defRPr>
            </a:lvl7pPr>
            <a:lvl8pPr marL="3200400" algn="l" defTabSz="914400" rtl="0" eaLnBrk="1" latinLnBrk="0" hangingPunct="1">
              <a:defRPr kern="1200">
                <a:solidFill>
                  <a:schemeClr val="tx1"/>
                </a:solidFill>
                <a:latin typeface="Calibri" pitchFamily="34" charset="0"/>
                <a:ea typeface="ＭＳ Ｐゴシック" pitchFamily="1" charset="-128"/>
                <a:cs typeface="+mn-cs"/>
              </a:defRPr>
            </a:lvl8pPr>
            <a:lvl9pPr marL="3657600" algn="l" defTabSz="914400" rtl="0" eaLnBrk="1" latinLnBrk="0" hangingPunct="1">
              <a:defRPr kern="1200">
                <a:solidFill>
                  <a:schemeClr val="tx1"/>
                </a:solidFill>
                <a:latin typeface="Calibri" pitchFamily="34" charset="0"/>
                <a:ea typeface="ＭＳ Ｐゴシック" pitchFamily="1" charset="-128"/>
                <a:cs typeface="+mn-cs"/>
              </a:defRPr>
            </a:lvl9pPr>
          </a:lstStyle>
          <a:p>
            <a:pPr>
              <a:defRPr/>
            </a:pPr>
            <a:r>
              <a:rPr lang="en-US">
                <a:solidFill>
                  <a:schemeClr val="bg1"/>
                </a:solidFill>
              </a:rPr>
              <a:t>@MoE AICTE- Investor Pitch Deck Template</a:t>
            </a:r>
            <a:endParaRPr lang="en-US" dirty="0">
              <a:solidFill>
                <a:schemeClr val="bg1"/>
              </a:solidFill>
            </a:endParaRPr>
          </a:p>
        </p:txBody>
      </p:sp>
      <p:pic>
        <p:nvPicPr>
          <p:cNvPr id="2" name="Picture 4" descr="MITS Foundation Logo">
            <a:extLst>
              <a:ext uri="{FF2B5EF4-FFF2-40B4-BE49-F238E27FC236}">
                <a16:creationId xmlns:a16="http://schemas.microsoft.com/office/drawing/2014/main" id="{09314EE3-BC2B-A918-7DF8-6EC411761E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4303" y="50253"/>
            <a:ext cx="1669217" cy="160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7421</TotalTime>
  <Words>1059</Words>
  <Application>Microsoft Office PowerPoint</Application>
  <PresentationFormat>Widescreen</PresentationFormat>
  <Paragraphs>194</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Calibri</vt:lpstr>
      <vt:lpstr>TradeGothic</vt:lpstr>
      <vt:lpstr>Office Theme</vt:lpstr>
      <vt:lpstr>PowerPoint Presentation</vt:lpstr>
      <vt:lpstr>What Your Deck Is For…</vt:lpstr>
      <vt:lpstr>Common Deck Mistakes</vt:lpstr>
      <vt:lpstr>START WRITING YOUR </vt:lpstr>
      <vt:lpstr>Pitch Deck Outline</vt:lpstr>
      <vt:lpstr>Vision / Elevator Pitch</vt:lpstr>
      <vt:lpstr>Traction</vt:lpstr>
      <vt:lpstr>The Problem</vt:lpstr>
      <vt:lpstr>Product / Service</vt:lpstr>
      <vt:lpstr>Revenue Model</vt:lpstr>
      <vt:lpstr>Marketing &amp; Growth Strategy</vt:lpstr>
      <vt:lpstr>Team</vt:lpstr>
      <vt:lpstr>Financials</vt:lpstr>
      <vt:lpstr>Competition (IF ANY)</vt:lpstr>
      <vt:lpstr>Thank you</vt:lpstr>
    </vt:vector>
  </TitlesOfParts>
  <Manager/>
  <Company>Crowdfunder,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Investor Pitch Deck Template</dc:title>
  <dc:subject/>
  <dc:creator>Crowdfunder</dc:creator>
  <cp:keywords/>
  <dc:description/>
  <cp:lastModifiedBy>Arul Kumar K</cp:lastModifiedBy>
  <cp:revision>137</cp:revision>
  <dcterms:created xsi:type="dcterms:W3CDTF">2013-12-12T18:46:50Z</dcterms:created>
  <dcterms:modified xsi:type="dcterms:W3CDTF">2025-09-01T11:28:24Z</dcterms:modified>
  <cp:category/>
</cp:coreProperties>
</file>